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2.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_rels/notesSlide10.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12.xml.rels" ContentType="application/vnd.openxmlformats-package.relationships+xml"/>
  <Override PartName="/ppt/notesSlides/_rels/notesSlide8.xml.rels" ContentType="application/vnd.openxmlformats-package.relationships+xml"/>
  <Override PartName="/ppt/notesSlides/_rels/notesSlide4.xml.rels" ContentType="application/vnd.openxmlformats-package.relationships+xml"/>
  <Override PartName="/ppt/notesSlides/_rels/notesSlide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2.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media/image53.jpeg" ContentType="image/jpeg"/>
  <Override PartName="/ppt/media/image1.jpeg" ContentType="image/jpeg"/>
  <Override PartName="/ppt/media/image28.png" ContentType="image/png"/>
  <Override PartName="/ppt/media/image100.png" ContentType="image/png"/>
  <Override PartName="/ppt/media/image59.png" ContentType="image/png"/>
  <Override PartName="/ppt/media/image131.png" ContentType="image/png"/>
  <Override PartName="/ppt/media/image3.png" ContentType="image/png"/>
  <Override PartName="/ppt/media/image81.wmf" ContentType="image/x-wmf"/>
  <Override PartName="/ppt/media/image8.png" ContentType="image/png"/>
  <Override PartName="/ppt/media/image2.jpeg" ContentType="image/jpeg"/>
  <Override PartName="/ppt/media/image54.jpeg" ContentType="image/jpeg"/>
  <Override PartName="/ppt/media/image60.wmf" ContentType="image/x-wmf"/>
  <Override PartName="/ppt/media/image82.wmf" ContentType="image/x-wmf"/>
  <Override PartName="/ppt/media/image4.png" ContentType="image/png"/>
  <Override PartName="/ppt/media/image5.png" ContentType="image/png"/>
  <Override PartName="/ppt/media/image84.wmf" ContentType="image/x-wmf"/>
  <Override PartName="/ppt/media/image6.png" ContentType="image/png"/>
  <Override PartName="/ppt/media/image34.jpeg" ContentType="image/jpeg"/>
  <Override PartName="/ppt/media/image73.png" ContentType="image/png"/>
  <Override PartName="/ppt/media/image7.png" ContentType="image/png"/>
  <Override PartName="/ppt/media/image9.png" ContentType="image/png"/>
  <Override PartName="/ppt/media/image51.jpeg" ContentType="image/jpeg"/>
  <Override PartName="/ppt/media/image10.png" ContentType="image/png"/>
  <Override PartName="/ppt/media/image11.png" ContentType="image/png"/>
  <Override PartName="/ppt/media/image57.jpeg" ContentType="image/jpeg"/>
  <Override PartName="/ppt/media/image12.jpeg" ContentType="image/jpeg"/>
  <Override PartName="/ppt/media/image31.wmf" ContentType="image/x-wmf"/>
  <Override PartName="/ppt/media/image13.png" ContentType="image/png"/>
  <Override PartName="/ppt/media/image14.png" ContentType="image/png"/>
  <Override PartName="/ppt/media/image15.png" ContentType="image/png"/>
  <Override PartName="/ppt/media/image27.wmf" ContentType="image/x-wmf"/>
  <Override PartName="/ppt/media/image35.jpeg" ContentType="image/jpeg"/>
  <Override PartName="/ppt/media/image16.png" ContentType="image/png"/>
  <Override PartName="/ppt/media/image24.jpeg" ContentType="image/jpeg"/>
  <Override PartName="/ppt/media/image17.png" ContentType="image/png"/>
  <Override PartName="/ppt/media/image29.wmf" ContentType="image/x-wmf"/>
  <Override PartName="/ppt/media/image18.jpeg" ContentType="image/jpeg"/>
  <Override PartName="/ppt/media/image19.png" ContentType="image/png"/>
  <Override PartName="/ppt/media/image41.wmf" ContentType="image/x-wmf"/>
  <Override PartName="/ppt/media/image20.jpeg" ContentType="image/jpeg"/>
  <Override PartName="/ppt/media/image21.png" ContentType="image/png"/>
  <Override PartName="/ppt/media/image22.png" ContentType="image/png"/>
  <Override PartName="/ppt/media/image23.png" ContentType="image/png"/>
  <Override PartName="/ppt/media/image47.jpeg" ContentType="image/jpeg"/>
  <Override PartName="/ppt/media/image25.png" ContentType="image/png"/>
  <Override PartName="/ppt/media/image37.wmf" ContentType="image/x-wmf"/>
  <Override PartName="/ppt/media/image26.jpeg" ContentType="image/jpeg"/>
  <Override PartName="/ppt/media/image30.jpeg" ContentType="image/jpeg"/>
  <Override PartName="/ppt/media/image32.wmf" ContentType="image/x-wmf"/>
  <Override PartName="/ppt/media/image33.jpeg" ContentType="image/jpeg"/>
  <Override PartName="/ppt/media/image36.png" ContentType="image/png"/>
  <Override PartName="/ppt/media/image38.wmf" ContentType="image/x-wmf"/>
  <Override PartName="/ppt/media/image153.jpeg" ContentType="image/jpeg"/>
  <Override PartName="/ppt/media/image64.jpeg" ContentType="image/jpeg"/>
  <Override PartName="/ppt/media/image39.wmf" ContentType="image/x-wmf"/>
  <Override PartName="/ppt/media/image40.wmf" ContentType="image/x-wmf"/>
  <Override PartName="/ppt/media/image52.jpeg" ContentType="image/jpeg"/>
  <Override PartName="/ppt/media/image42.png" ContentType="image/png"/>
  <Override PartName="/ppt/media/image43.wmf" ContentType="image/x-wmf"/>
  <Override PartName="/ppt/media/image44.jpeg" ContentType="image/jpeg"/>
  <Override PartName="/ppt/media/image45.wmf" ContentType="image/x-wmf"/>
  <Override PartName="/ppt/media/image48.jpeg" ContentType="image/jpeg"/>
  <Override PartName="/ppt/media/image46.wmf" ContentType="image/x-wmf"/>
  <Override PartName="/ppt/media/image49.jpeg" ContentType="image/jpeg"/>
  <Override PartName="/ppt/media/image62.wmf" ContentType="image/x-wmf"/>
  <Override PartName="/ppt/media/image50.png" ContentType="image/png"/>
  <Override PartName="/ppt/media/image55.png" ContentType="image/png"/>
  <Override PartName="/ppt/media/image56.png" ContentType="image/png"/>
  <Override PartName="/ppt/media/image58.wmf" ContentType="image/x-wmf"/>
  <Override PartName="/ppt/media/image61.jpeg" ContentType="image/jpeg"/>
  <Override PartName="/ppt/media/image63.wmf" ContentType="image/x-wmf"/>
  <Override PartName="/ppt/media/image65.jpeg" ContentType="image/jpeg"/>
  <Override PartName="/ppt/media/image66.jpeg" ContentType="image/jpeg"/>
  <Override PartName="/ppt/media/image108.png" ContentType="image/png"/>
  <Override PartName="/ppt/media/image67.png" ContentType="image/png"/>
  <Override PartName="/ppt/media/image151.wmf" ContentType="image/x-wmf"/>
  <Override PartName="/ppt/media/image68.png" ContentType="image/png"/>
  <Override PartName="/ppt/media/image140.png" ContentType="image/png"/>
  <Override PartName="/ppt/media/image69.wmf" ContentType="image/x-wmf"/>
  <Override PartName="/ppt/media/image70.jpeg" ContentType="image/jpeg"/>
  <Override PartName="/ppt/media/image71.wmf" ContentType="image/x-wmf"/>
  <Override PartName="/ppt/media/image72.wmf" ContentType="image/x-wmf"/>
  <Override PartName="/ppt/media/image74.jpeg" ContentType="image/jpeg"/>
  <Override PartName="/ppt/media/image75.wmf" ContentType="image/x-wmf"/>
  <Override PartName="/ppt/media/image76.jpeg" ContentType="image/jpeg"/>
  <Override PartName="/ppt/media/image77.jpeg" ContentType="image/jpeg"/>
  <Override PartName="/ppt/media/image78.jpeg" ContentType="image/jpeg"/>
  <Override PartName="/ppt/media/image79.png" ContentType="image/png"/>
  <Override PartName="/ppt/media/image80.png" ContentType="image/png"/>
  <Override PartName="/ppt/media/image83.jpeg" ContentType="image/jpeg"/>
  <Override PartName="/ppt/media/image121.png" ContentType="image/png"/>
  <Override PartName="/ppt/media/image133.wmf" ContentType="image/x-wmf"/>
  <Override PartName="/ppt/media/image85.png" ContentType="image/png"/>
  <Override PartName="/ppt/media/image86.png" ContentType="image/png"/>
  <Override PartName="/ppt/media/image87.png" ContentType="image/png"/>
  <Override PartName="/ppt/media/image88.png" ContentType="image/png"/>
  <Override PartName="/ppt/media/image89.wmf" ContentType="image/x-wmf"/>
  <Override PartName="/ppt/media/image90.jpeg" ContentType="image/jpeg"/>
  <Override PartName="/ppt/media/image91.png" ContentType="image/png"/>
  <Override PartName="/ppt/media/image92.png" ContentType="image/png"/>
  <Override PartName="/ppt/media/image93.png" ContentType="image/png"/>
  <Override PartName="/ppt/media/image94.jpeg" ContentType="image/jpe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9.png" ContentType="image/png"/>
  <Override PartName="/ppt/media/image110.png" ContentType="image/png"/>
  <Override PartName="/ppt/media/image111.png" ContentType="image/png"/>
  <Override PartName="/ppt/media/image123.wmf" ContentType="image/x-wmf"/>
  <Override PartName="/ppt/media/image112.png" ContentType="image/png"/>
  <Override PartName="/ppt/media/image113.png" ContentType="image/png"/>
  <Override PartName="/ppt/media/image114.png" ContentType="image/png"/>
  <Override PartName="/ppt/media/image115.png" ContentType="image/png"/>
  <Override PartName="/ppt/media/image127.wmf" ContentType="image/x-wmf"/>
  <Override PartName="/ppt/media/image116.png" ContentType="image/png"/>
  <Override PartName="/ppt/media/image117.png" ContentType="image/png"/>
  <Override PartName="/ppt/media/image129.wmf" ContentType="image/x-wmf"/>
  <Override PartName="/ppt/media/image118.png" ContentType="image/png"/>
  <Override PartName="/ppt/media/image119.png" ContentType="image/png"/>
  <Override PartName="/ppt/media/image120.png" ContentType="image/png"/>
  <Override PartName="/ppt/media/image122.png" ContentType="image/png"/>
  <Override PartName="/ppt/media/image124.png" ContentType="image/png"/>
  <Override PartName="/ppt/media/image136.wmf" ContentType="image/x-wmf"/>
  <Override PartName="/ppt/media/image125.png" ContentType="image/png"/>
  <Override PartName="/ppt/media/image126.png" ContentType="image/png"/>
  <Override PartName="/ppt/media/image128.png" ContentType="image/png"/>
  <Override PartName="/ppt/media/image130.png" ContentType="image/png"/>
  <Override PartName="/ppt/media/image142.wmf" ContentType="image/x-wmf"/>
  <Override PartName="/ppt/media/image132.png" ContentType="image/png"/>
  <Override PartName="/ppt/media/image144.wmf" ContentType="image/x-wmf"/>
  <Override PartName="/ppt/media/image134.png" ContentType="image/png"/>
  <Override PartName="/ppt/media/image146.wmf" ContentType="image/x-wmf"/>
  <Override PartName="/ppt/media/image135.png" ContentType="image/png"/>
  <Override PartName="/ppt/media/image147.wmf" ContentType="image/x-wmf"/>
  <Override PartName="/ppt/media/image137.png" ContentType="image/png"/>
  <Override PartName="/ppt/media/image149.wmf" ContentType="image/x-wmf"/>
  <Override PartName="/ppt/media/image138.png" ContentType="image/png"/>
  <Override PartName="/ppt/media/image139.wmf" ContentType="image/x-wmf"/>
  <Override PartName="/ppt/media/image141.png" ContentType="image/png"/>
  <Override PartName="/ppt/media/image143.png" ContentType="image/png"/>
  <Override PartName="/ppt/media/image145.wmf" ContentType="image/x-wmf"/>
  <Override PartName="/ppt/media/image148.wmf" ContentType="image/x-wmf"/>
  <Override PartName="/ppt/media/image150.wmf" ContentType="image/x-wmf"/>
  <Override PartName="/ppt/media/image152.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x="9144000" cy="6858000"/>
  <p:notesSz cx="6934200" cy="9220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
          <p:cNvSpPr/>
          <p:nvPr/>
        </p:nvSpPr>
        <p:spPr>
          <a:xfrm>
            <a:off x="0" y="0"/>
            <a:ext cx="6933600" cy="9219600"/>
          </a:xfrm>
          <a:prstGeom prst="rect">
            <a:avLst/>
          </a:prstGeom>
          <a:solidFill>
            <a:srgbClr val="ffffff"/>
          </a:solidFill>
          <a:ln w="0">
            <a:noFill/>
          </a:ln>
        </p:spPr>
      </p:sp>
      <p:sp>
        <p:nvSpPr>
          <p:cNvPr id="165" name="PlaceHolder 1"/>
          <p:cNvSpPr>
            <a:spLocks noGrp="1"/>
          </p:cNvSpPr>
          <p:nvPr>
            <p:ph type="hdr"/>
          </p:nvPr>
        </p:nvSpPr>
        <p:spPr>
          <a:xfrm>
            <a:off x="0" y="-360"/>
            <a:ext cx="3005280" cy="460440"/>
          </a:xfrm>
          <a:prstGeom prst="rect">
            <a:avLst/>
          </a:prstGeom>
        </p:spPr>
        <p:txBody>
          <a:bodyPr lIns="92160" rIns="92160" tIns="46080" bIns="46080">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166" name="PlaceHolder 2"/>
          <p:cNvSpPr>
            <a:spLocks noGrp="1"/>
          </p:cNvSpPr>
          <p:nvPr>
            <p:ph type="dt"/>
          </p:nvPr>
        </p:nvSpPr>
        <p:spPr>
          <a:xfrm>
            <a:off x="3927240" y="-360"/>
            <a:ext cx="3004920" cy="460440"/>
          </a:xfrm>
          <a:prstGeom prst="rect">
            <a:avLst/>
          </a:prstGeom>
        </p:spPr>
        <p:txBody>
          <a:bodyPr lIns="92160" rIns="92160" tIns="46080" bIns="46080">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167" name="PlaceHolder 3"/>
          <p:cNvSpPr>
            <a:spLocks noGrp="1"/>
          </p:cNvSpPr>
          <p:nvPr>
            <p:ph type="sldImg"/>
          </p:nvPr>
        </p:nvSpPr>
        <p:spPr>
          <a:xfrm>
            <a:off x="1162080" y="692280"/>
            <a:ext cx="4610160" cy="3457440"/>
          </a:xfrm>
          <a:prstGeom prst="rect">
            <a:avLst/>
          </a:prstGeom>
        </p:spPr>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e3ebf1"/>
                </a:solidFill>
                <a:latin typeface="Arial"/>
              </a:rPr>
              <a:t>Click to move the slide</a:t>
            </a:r>
            <a:endParaRPr b="0" lang="en-US" sz="4400" spc="-1" strike="noStrike">
              <a:solidFill>
                <a:srgbClr val="e3ebf1"/>
              </a:solidFill>
              <a:latin typeface="Arial"/>
            </a:endParaRPr>
          </a:p>
        </p:txBody>
      </p:sp>
      <p:sp>
        <p:nvSpPr>
          <p:cNvPr id="168" name="PlaceHolder 4"/>
          <p:cNvSpPr>
            <a:spLocks noGrp="1"/>
          </p:cNvSpPr>
          <p:nvPr>
            <p:ph type="body"/>
          </p:nvPr>
        </p:nvSpPr>
        <p:spPr>
          <a:xfrm>
            <a:off x="693720" y="4379400"/>
            <a:ext cx="5546880" cy="4148280"/>
          </a:xfrm>
          <a:prstGeom prst="rect">
            <a:avLst/>
          </a:prstGeom>
        </p:spPr>
        <p:txBody>
          <a:bodyPr lIns="92160" rIns="92160" tIns="46080" bIns="46080">
            <a:noAutofit/>
          </a:bodyPr>
          <a:p>
            <a:r>
              <a:rPr b="0" lang="en-US" sz="1200" spc="-1" strike="noStrike">
                <a:solidFill>
                  <a:srgbClr val="000000"/>
                </a:solidFill>
                <a:latin typeface="Arial"/>
              </a:rPr>
              <a:t>Click to edit the notes format</a:t>
            </a:r>
            <a:endParaRPr b="0" lang="en-US" sz="1200" spc="-1" strike="noStrike">
              <a:solidFill>
                <a:srgbClr val="000000"/>
              </a:solidFill>
              <a:latin typeface="Arial"/>
            </a:endParaRPr>
          </a:p>
        </p:txBody>
      </p:sp>
      <p:sp>
        <p:nvSpPr>
          <p:cNvPr id="169" name="PlaceHolder 5"/>
          <p:cNvSpPr>
            <a:spLocks noGrp="1"/>
          </p:cNvSpPr>
          <p:nvPr>
            <p:ph type="ftr"/>
          </p:nvPr>
        </p:nvSpPr>
        <p:spPr>
          <a:xfrm>
            <a:off x="0" y="8757720"/>
            <a:ext cx="3005280" cy="460440"/>
          </a:xfrm>
          <a:prstGeom prst="rect">
            <a:avLst/>
          </a:prstGeom>
        </p:spPr>
        <p:txBody>
          <a:bodyPr lIns="92160" rIns="92160" tIns="46080" bIns="46080" anchor="b">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170" name="PlaceHolder 6"/>
          <p:cNvSpPr>
            <a:spLocks noGrp="1"/>
          </p:cNvSpPr>
          <p:nvPr>
            <p:ph type="sldNum"/>
          </p:nvPr>
        </p:nvSpPr>
        <p:spPr>
          <a:xfrm>
            <a:off x="3927240" y="8757720"/>
            <a:ext cx="3004920" cy="460440"/>
          </a:xfrm>
          <a:prstGeom prst="rect">
            <a:avLst/>
          </a:prstGeom>
        </p:spPr>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8C56365E-F1A0-445A-9EC4-DE3E3125AA68}"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sldImg"/>
          </p:nvPr>
        </p:nvSpPr>
        <p:spPr>
          <a:xfrm>
            <a:off x="1162080" y="692280"/>
            <a:ext cx="4610160" cy="3457440"/>
          </a:xfrm>
          <a:prstGeom prst="rect">
            <a:avLst/>
          </a:prstGeom>
        </p:spPr>
      </p:sp>
      <p:sp>
        <p:nvSpPr>
          <p:cNvPr id="695"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Google makes almost all of its profit from search. The others lose money, at least as of 2009. YouTube, which many Internet users see as indispensible, is still not breaking even, and search via voice is also not able to make money. Moral of the story: Not everything that is fantastic or fantastically useful is easy to convert into a business. </a:t>
            </a:r>
            <a:endParaRPr b="0" lang="en-US" sz="1200" spc="-1" strike="noStrike">
              <a:solidFill>
                <a:srgbClr val="000000"/>
              </a:solidFill>
              <a:latin typeface="Arial"/>
            </a:endParaRPr>
          </a:p>
        </p:txBody>
      </p:sp>
      <p:sp>
        <p:nvSpPr>
          <p:cNvPr id="696"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82827C6A-AA83-4855-9657-DB656942AD95}"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sldImg"/>
          </p:nvPr>
        </p:nvSpPr>
        <p:spPr>
          <a:xfrm>
            <a:off x="1162080" y="692280"/>
            <a:ext cx="4610160" cy="3457440"/>
          </a:xfrm>
          <a:prstGeom prst="rect">
            <a:avLst/>
          </a:prstGeom>
        </p:spPr>
      </p:sp>
      <p:sp>
        <p:nvSpPr>
          <p:cNvPr id="698" name="PlaceHolder 2"/>
          <p:cNvSpPr>
            <a:spLocks noGrp="1"/>
          </p:cNvSpPr>
          <p:nvPr>
            <p:ph type="body"/>
          </p:nvPr>
        </p:nvSpPr>
        <p:spPr>
          <a:xfrm>
            <a:off x="693720" y="4379400"/>
            <a:ext cx="5546880" cy="4148280"/>
          </a:xfrm>
          <a:prstGeom prst="rect">
            <a:avLst/>
          </a:prstGeom>
        </p:spPr>
        <p:txBody>
          <a:bodyPr lIns="0" rIns="0" tIns="0" bIns="0">
            <a:noAutofit/>
          </a:bodyPr>
          <a:p>
            <a:endParaRPr b="0" lang="en-US" sz="1200" spc="-1" strike="noStrike">
              <a:solidFill>
                <a:srgbClr val="000000"/>
              </a:solidFill>
              <a:latin typeface="Arial"/>
            </a:endParaRPr>
          </a:p>
        </p:txBody>
      </p:sp>
      <p:sp>
        <p:nvSpPr>
          <p:cNvPr id="699"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3C947141-FE31-4DA4-A65B-CDF6528A6B59}"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sldImg"/>
          </p:nvPr>
        </p:nvSpPr>
        <p:spPr>
          <a:xfrm>
            <a:off x="1162080" y="692280"/>
            <a:ext cx="4610160" cy="3457440"/>
          </a:xfrm>
          <a:prstGeom prst="rect">
            <a:avLst/>
          </a:prstGeom>
        </p:spPr>
      </p:sp>
      <p:sp>
        <p:nvSpPr>
          <p:cNvPr id="701"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Most of us know that these are all good for us, yet the reality is that we don’t do them. Getting the auto industry to include seatbelts by default, then mandating that people wear seatbelts, and then getting people to actually wear seatbelts took several decades of hard lobbying, campaigning, and public-awareness advertising. </a:t>
            </a:r>
            <a:endParaRPr b="0" lang="en-US" sz="1200" spc="-1" strike="noStrike">
              <a:solidFill>
                <a:srgbClr val="000000"/>
              </a:solidFill>
              <a:latin typeface="Arial"/>
            </a:endParaRPr>
          </a:p>
        </p:txBody>
      </p:sp>
      <p:sp>
        <p:nvSpPr>
          <p:cNvPr id="702"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CDD9B2EC-B6E7-42A4-98D5-CC5E3F27EB8F}"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sldImg"/>
          </p:nvPr>
        </p:nvSpPr>
        <p:spPr>
          <a:xfrm>
            <a:off x="1162080" y="692280"/>
            <a:ext cx="4610160" cy="3457440"/>
          </a:xfrm>
          <a:prstGeom prst="rect">
            <a:avLst/>
          </a:prstGeom>
        </p:spPr>
      </p:sp>
      <p:sp>
        <p:nvSpPr>
          <p:cNvPr id="704"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The technology in both instances is exactly the same, yet because of your superior education, social network, e-mail writing ability, etc., you will be able to raise many times more money than a poor farmer in a rural village. </a:t>
            </a:r>
            <a:endParaRPr b="0" lang="en-US" sz="1200" spc="-1" strike="noStrike">
              <a:solidFill>
                <a:srgbClr val="000000"/>
              </a:solidFill>
              <a:latin typeface="Arial"/>
            </a:endParaRPr>
          </a:p>
        </p:txBody>
      </p:sp>
      <p:sp>
        <p:nvSpPr>
          <p:cNvPr id="705"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390FB93A-8391-40F5-8F8D-D969CE3FFDE8}"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Img"/>
          </p:nvPr>
        </p:nvSpPr>
        <p:spPr>
          <a:xfrm>
            <a:off x="1162080" y="692280"/>
            <a:ext cx="4610160" cy="3457440"/>
          </a:xfrm>
          <a:prstGeom prst="rect">
            <a:avLst/>
          </a:prstGeom>
        </p:spPr>
      </p:sp>
      <p:sp>
        <p:nvSpPr>
          <p:cNvPr id="707"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Most people I’ve asked answer (c), some answer (b); I’ve so far never heard (a). Everyone knows that the hard part is actually doing the work necessary to accomplish a goal, not providing  the technology.</a:t>
            </a:r>
            <a:endParaRPr b="0" lang="en-US" sz="1200" spc="-1" strike="noStrike">
              <a:solidFill>
                <a:srgbClr val="000000"/>
              </a:solidFill>
              <a:latin typeface="Arial"/>
            </a:endParaRPr>
          </a:p>
        </p:txBody>
      </p:sp>
      <p:sp>
        <p:nvSpPr>
          <p:cNvPr id="708"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55B2DAFF-6BA0-412A-B0FD-F5D3B40BA41E}"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sldImg"/>
          </p:nvPr>
        </p:nvSpPr>
        <p:spPr>
          <a:xfrm>
            <a:off x="1162080" y="692280"/>
            <a:ext cx="4610160" cy="3457440"/>
          </a:xfrm>
          <a:prstGeom prst="rect">
            <a:avLst/>
          </a:prstGeom>
        </p:spPr>
      </p:sp>
      <p:sp>
        <p:nvSpPr>
          <p:cNvPr id="710"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Note that this is at least several times more than the cost of a good PC, </a:t>
            </a:r>
            <a:r>
              <a:rPr b="0" i="1" lang="en-US" sz="1200" spc="-1" strike="noStrike">
                <a:solidFill>
                  <a:srgbClr val="000000"/>
                </a:solidFill>
                <a:latin typeface="Arial"/>
              </a:rPr>
              <a:t>per year</a:t>
            </a:r>
            <a:r>
              <a:rPr b="0" lang="en-US" sz="1200" spc="-1" strike="noStrike">
                <a:solidFill>
                  <a:srgbClr val="000000"/>
                </a:solidFill>
                <a:latin typeface="Arial"/>
              </a:rPr>
              <a:t>.</a:t>
            </a:r>
            <a:endParaRPr b="0" lang="en-US" sz="1200" spc="-1" strike="noStrike">
              <a:solidFill>
                <a:srgbClr val="000000"/>
              </a:solidFill>
              <a:latin typeface="Arial"/>
            </a:endParaRPr>
          </a:p>
        </p:txBody>
      </p:sp>
      <p:sp>
        <p:nvSpPr>
          <p:cNvPr id="711"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6B7C862C-5F80-4A1F-AB08-F4EFA602CD4D}"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sldImg"/>
          </p:nvPr>
        </p:nvSpPr>
        <p:spPr>
          <a:xfrm>
            <a:off x="1162080" y="692280"/>
            <a:ext cx="4610160" cy="3457440"/>
          </a:xfrm>
          <a:prstGeom prst="rect">
            <a:avLst/>
          </a:prstGeom>
        </p:spPr>
      </p:sp>
      <p:sp>
        <p:nvSpPr>
          <p:cNvPr id="713" name="PlaceHolder 2"/>
          <p:cNvSpPr>
            <a:spLocks noGrp="1"/>
          </p:cNvSpPr>
          <p:nvPr>
            <p:ph type="body"/>
          </p:nvPr>
        </p:nvSpPr>
        <p:spPr>
          <a:xfrm>
            <a:off x="693720" y="4379400"/>
            <a:ext cx="5546880" cy="4148280"/>
          </a:xfrm>
          <a:prstGeom prst="rect">
            <a:avLst/>
          </a:prstGeom>
        </p:spPr>
        <p:txBody>
          <a:bodyPr lIns="0" rIns="0" tIns="0" bIns="0">
            <a:noAutofit/>
          </a:bodyPr>
          <a:p>
            <a:endParaRPr b="0" lang="en-US" sz="1200" spc="-1" strike="noStrike">
              <a:solidFill>
                <a:srgbClr val="000000"/>
              </a:solidFill>
              <a:latin typeface="Arial"/>
            </a:endParaRPr>
          </a:p>
        </p:txBody>
      </p:sp>
      <p:sp>
        <p:nvSpPr>
          <p:cNvPr id="714"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F3D6BC0F-21DB-45EF-BFEB-89B7D6B5ACEF}" type="slidenum">
              <a:rPr b="0" lang="en-US" sz="1200" spc="-1" strike="noStrike">
                <a:solidFill>
                  <a:srgbClr val="000000"/>
                </a:solidFill>
                <a:latin typeface="Arial"/>
              </a:rPr>
              <a:t>&lt;number&gt;</a:t>
            </a:fld>
            <a:endParaRPr b="0" lang="en-US" sz="1200" spc="-1" strike="noStrike">
              <a:solidFill>
                <a:srgbClr val="ffffff"/>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sldImg"/>
          </p:nvPr>
        </p:nvSpPr>
        <p:spPr>
          <a:xfrm>
            <a:off x="1162080" y="692280"/>
            <a:ext cx="4610160" cy="3457440"/>
          </a:xfrm>
          <a:prstGeom prst="rect">
            <a:avLst/>
          </a:prstGeom>
        </p:spPr>
      </p:sp>
      <p:sp>
        <p:nvSpPr>
          <p:cNvPr id="680"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We were not the only ones, and worldwide, there is a growing movement to apply information technologies to international socio-economic development. Unfortunately, like a lot of movements, there’s a tendency for rhetoric and ideology to take over. </a:t>
            </a: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As you can see from these real quotations from prominent academics and journalists, the rhetoric suggests that it’s absolutely urgent that we spread novel technologies, as a way to address the challenges of poverty. </a:t>
            </a:r>
            <a:endParaRPr b="0" lang="en-US" sz="1200" spc="-1" strike="noStrike">
              <a:solidFill>
                <a:srgbClr val="000000"/>
              </a:solidFill>
              <a:latin typeface="Arial"/>
            </a:endParaRPr>
          </a:p>
        </p:txBody>
      </p:sp>
      <p:sp>
        <p:nvSpPr>
          <p:cNvPr id="681"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60199135-A4C4-438D-BFB9-7B4DDBB27D74}"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sldImg"/>
          </p:nvPr>
        </p:nvSpPr>
        <p:spPr>
          <a:xfrm>
            <a:off x="1162080" y="692280"/>
            <a:ext cx="4610160" cy="3457440"/>
          </a:xfrm>
          <a:prstGeom prst="rect">
            <a:avLst/>
          </a:prstGeom>
        </p:spPr>
      </p:sp>
      <p:sp>
        <p:nvSpPr>
          <p:cNvPr id="716"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Elevator attendants were a common phenomenon in most countries, prior to push-button elevators, and high costs of labor. Developing countries are still in that era, because labor costs are so low. </a:t>
            </a:r>
            <a:endParaRPr b="0" lang="en-US" sz="1200" spc="-1" strike="noStrike">
              <a:solidFill>
                <a:srgbClr val="000000"/>
              </a:solidFill>
              <a:latin typeface="Arial"/>
            </a:endParaRPr>
          </a:p>
        </p:txBody>
      </p:sp>
      <p:sp>
        <p:nvSpPr>
          <p:cNvPr id="717"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458DB280-037F-4F94-8641-04471BC27036}"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sldImg"/>
          </p:nvPr>
        </p:nvSpPr>
        <p:spPr>
          <a:xfrm>
            <a:off x="1162080" y="692280"/>
            <a:ext cx="4610160" cy="3457440"/>
          </a:xfrm>
          <a:prstGeom prst="rect">
            <a:avLst/>
          </a:prstGeom>
        </p:spPr>
      </p:sp>
      <p:sp>
        <p:nvSpPr>
          <p:cNvPr id="719"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The information for how to be wealthy, educated, or compassionate is all out there, available to every one of us who has Internet access. Yet, most of us are not as rich, educated, or compassionate as we’d like to be. Why not? </a:t>
            </a:r>
            <a:endParaRPr b="0" lang="en-US" sz="1200" spc="-1" strike="noStrike">
              <a:solidFill>
                <a:srgbClr val="000000"/>
              </a:solidFill>
              <a:latin typeface="Arial"/>
            </a:endParaRPr>
          </a:p>
        </p:txBody>
      </p:sp>
      <p:sp>
        <p:nvSpPr>
          <p:cNvPr id="720"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5E68CE7A-77FD-4077-A759-FF46CC939C4E}"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sldImg"/>
          </p:nvPr>
        </p:nvSpPr>
        <p:spPr>
          <a:xfrm>
            <a:off x="1162080" y="692280"/>
            <a:ext cx="4610160" cy="3457440"/>
          </a:xfrm>
          <a:prstGeom prst="rect">
            <a:avLst/>
          </a:prstGeom>
        </p:spPr>
      </p:sp>
      <p:sp>
        <p:nvSpPr>
          <p:cNvPr id="722" name="PlaceHolder 2"/>
          <p:cNvSpPr>
            <a:spLocks noGrp="1"/>
          </p:cNvSpPr>
          <p:nvPr>
            <p:ph type="body"/>
          </p:nvPr>
        </p:nvSpPr>
        <p:spPr>
          <a:xfrm>
            <a:off x="693720" y="4379400"/>
            <a:ext cx="5546880" cy="4148280"/>
          </a:xfrm>
          <a:prstGeom prst="rect">
            <a:avLst/>
          </a:prstGeom>
        </p:spPr>
        <p:txBody>
          <a:bodyPr lIns="0" rIns="0" tIns="0" bIns="0">
            <a:noAutofit/>
          </a:bodyPr>
          <a:p>
            <a:endParaRPr b="0" lang="en-US" sz="1200" spc="-1" strike="noStrike">
              <a:solidFill>
                <a:srgbClr val="000000"/>
              </a:solidFill>
              <a:latin typeface="Arial"/>
            </a:endParaRPr>
          </a:p>
        </p:txBody>
      </p:sp>
      <p:sp>
        <p:nvSpPr>
          <p:cNvPr id="723"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CBEEBB68-E0EB-4F3D-9D33-07723219B3EF}"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sldImg"/>
          </p:nvPr>
        </p:nvSpPr>
        <p:spPr>
          <a:xfrm>
            <a:off x="1162080" y="692280"/>
            <a:ext cx="4610160" cy="3457440"/>
          </a:xfrm>
          <a:prstGeom prst="rect">
            <a:avLst/>
          </a:prstGeom>
        </p:spPr>
      </p:sp>
      <p:sp>
        <p:nvSpPr>
          <p:cNvPr id="725" name="PlaceHolder 2"/>
          <p:cNvSpPr>
            <a:spLocks noGrp="1"/>
          </p:cNvSpPr>
          <p:nvPr>
            <p:ph type="body"/>
          </p:nvPr>
        </p:nvSpPr>
        <p:spPr>
          <a:xfrm>
            <a:off x="693720" y="4379400"/>
            <a:ext cx="5546880" cy="4148280"/>
          </a:xfrm>
          <a:prstGeom prst="rect">
            <a:avLst/>
          </a:prstGeom>
        </p:spPr>
        <p:txBody>
          <a:bodyPr lIns="0" rIns="0" tIns="0" bIns="0">
            <a:noAutofit/>
          </a:bodyPr>
          <a:p>
            <a:endParaRPr b="0" lang="en-US" sz="1200" spc="-1" strike="noStrike">
              <a:solidFill>
                <a:srgbClr val="000000"/>
              </a:solidFill>
              <a:latin typeface="Arial"/>
            </a:endParaRPr>
          </a:p>
        </p:txBody>
      </p:sp>
      <p:sp>
        <p:nvSpPr>
          <p:cNvPr id="726"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EF2F16D0-05E5-4A19-8945-7939CAF4BD03}"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sldImg"/>
          </p:nvPr>
        </p:nvSpPr>
        <p:spPr>
          <a:xfrm>
            <a:off x="1162080" y="692280"/>
            <a:ext cx="4610160" cy="3457440"/>
          </a:xfrm>
          <a:prstGeom prst="rect">
            <a:avLst/>
          </a:prstGeom>
        </p:spPr>
      </p:sp>
      <p:sp>
        <p:nvSpPr>
          <p:cNvPr id="728" name="PlaceHolder 2"/>
          <p:cNvSpPr>
            <a:spLocks noGrp="1"/>
          </p:cNvSpPr>
          <p:nvPr>
            <p:ph type="body"/>
          </p:nvPr>
        </p:nvSpPr>
        <p:spPr>
          <a:xfrm>
            <a:off x="693720" y="4379400"/>
            <a:ext cx="5546880" cy="4148280"/>
          </a:xfrm>
          <a:prstGeom prst="rect">
            <a:avLst/>
          </a:prstGeom>
        </p:spPr>
        <p:txBody>
          <a:bodyPr lIns="0" rIns="0" tIns="0" bIns="0">
            <a:noAutofit/>
          </a:bodyPr>
          <a:p>
            <a:endParaRPr b="0" lang="en-US" sz="1200" spc="-1" strike="noStrike">
              <a:solidFill>
                <a:srgbClr val="000000"/>
              </a:solidFill>
              <a:latin typeface="Arial"/>
            </a:endParaRPr>
          </a:p>
        </p:txBody>
      </p:sp>
      <p:sp>
        <p:nvSpPr>
          <p:cNvPr id="729"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27ED6765-F788-421B-9DE3-8841D5486F4B}"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sldImg"/>
          </p:nvPr>
        </p:nvSpPr>
        <p:spPr>
          <a:xfrm>
            <a:off x="1162080" y="692280"/>
            <a:ext cx="4610160" cy="3457440"/>
          </a:xfrm>
          <a:prstGeom prst="rect">
            <a:avLst/>
          </a:prstGeom>
        </p:spPr>
      </p:sp>
      <p:sp>
        <p:nvSpPr>
          <p:cNvPr id="731" name="PlaceHolder 2"/>
          <p:cNvSpPr>
            <a:spLocks noGrp="1"/>
          </p:cNvSpPr>
          <p:nvPr>
            <p:ph type="body"/>
          </p:nvPr>
        </p:nvSpPr>
        <p:spPr>
          <a:xfrm>
            <a:off x="693720" y="4379400"/>
            <a:ext cx="5546880" cy="4148280"/>
          </a:xfrm>
          <a:prstGeom prst="rect">
            <a:avLst/>
          </a:prstGeom>
        </p:spPr>
        <p:txBody>
          <a:bodyPr lIns="0" rIns="0" tIns="0" bIns="0">
            <a:noAutofit/>
          </a:bodyPr>
          <a:p>
            <a:endParaRPr b="0" lang="en-US" sz="1200" spc="-1" strike="noStrike">
              <a:solidFill>
                <a:srgbClr val="000000"/>
              </a:solidFill>
              <a:latin typeface="Arial"/>
            </a:endParaRPr>
          </a:p>
        </p:txBody>
      </p:sp>
      <p:sp>
        <p:nvSpPr>
          <p:cNvPr id="732"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91DB77BC-29B0-4CAD-AC2B-5C583553AA2B}"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sldImg"/>
          </p:nvPr>
        </p:nvSpPr>
        <p:spPr>
          <a:xfrm>
            <a:off x="1162080" y="692280"/>
            <a:ext cx="4610160" cy="3457440"/>
          </a:xfrm>
          <a:prstGeom prst="rect">
            <a:avLst/>
          </a:prstGeom>
        </p:spPr>
      </p:sp>
      <p:sp>
        <p:nvSpPr>
          <p:cNvPr id="734"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We were not the only ones, and worldwide, there is a growing movement to apply information technologies to international socio-economic development. Unfortunately, like a lot of movements, there’s a tendency for rhetoric and ideology to take over. </a:t>
            </a: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As you can see from these real quotations from prominent academics and journalists, the rhetoric suggests that it’s absolutely urgent that we spread novel technologies, as a way to address the challenges of poverty. </a:t>
            </a:r>
            <a:endParaRPr b="0" lang="en-US" sz="1200" spc="-1" strike="noStrike">
              <a:solidFill>
                <a:srgbClr val="000000"/>
              </a:solidFill>
              <a:latin typeface="Arial"/>
            </a:endParaRPr>
          </a:p>
        </p:txBody>
      </p:sp>
      <p:sp>
        <p:nvSpPr>
          <p:cNvPr id="735"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972FBFF7-F177-428D-B264-2CE6F317FE38}"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sldImg"/>
          </p:nvPr>
        </p:nvSpPr>
        <p:spPr>
          <a:xfrm>
            <a:off x="1162080" y="692280"/>
            <a:ext cx="4610160" cy="3457440"/>
          </a:xfrm>
          <a:prstGeom prst="rect">
            <a:avLst/>
          </a:prstGeom>
        </p:spPr>
      </p:sp>
      <p:sp>
        <p:nvSpPr>
          <p:cNvPr id="737"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Here are quotes about online technology in the developed world. “Social networking will transform learning.” “Twitter is changing the way we live.” With daily news like this, it’s no wonder that we think technology can save the earth. </a:t>
            </a:r>
            <a:endParaRPr b="0" lang="en-US" sz="1200" spc="-1" strike="noStrike">
              <a:solidFill>
                <a:srgbClr val="000000"/>
              </a:solidFill>
              <a:latin typeface="Arial"/>
            </a:endParaRPr>
          </a:p>
        </p:txBody>
      </p:sp>
      <p:sp>
        <p:nvSpPr>
          <p:cNvPr id="738"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07408AF8-59C5-4FDE-B8A6-E192C883193C}"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sldImg"/>
          </p:nvPr>
        </p:nvSpPr>
        <p:spPr>
          <a:xfrm>
            <a:off x="1162080" y="692280"/>
            <a:ext cx="4610160" cy="3457440"/>
          </a:xfrm>
          <a:prstGeom prst="rect">
            <a:avLst/>
          </a:prstGeom>
        </p:spPr>
      </p:sp>
      <p:sp>
        <p:nvSpPr>
          <p:cNvPr id="740"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There are many reasons, but the one I’ll discuss now is something I call the “myth of scale,” and here is a simplified version of how it fools us: Imagine a person like you and me. She’s bored of her job and wants a job change. So, she uses the Internet and, after a few searches and some interviews, she lands a job. She then says, “The Internet got me a job!” </a:t>
            </a: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We take this at face value and apply it to a poor person, maybe doing backbreaking menial labor. We think, “if only she had access to the Internet, she could perhaps study on her own and find herself a job, too!” When we realize there are lots of poor people out there, we then suggest that we can scale the solution by giving everyone access to the Internet. They could then all find better jobs and lead better lives. Unfortunately, things never work out this way, and it’s because we’ve misattributed cause. </a:t>
            </a:r>
            <a:endParaRPr b="0" lang="en-US" sz="1200" spc="-1" strike="noStrike">
              <a:solidFill>
                <a:srgbClr val="000000"/>
              </a:solidFill>
              <a:latin typeface="Arial"/>
            </a:endParaRPr>
          </a:p>
        </p:txBody>
      </p:sp>
      <p:sp>
        <p:nvSpPr>
          <p:cNvPr id="741"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5F820F4D-3C2A-43EF-8244-E6C10922EF79}"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sldImg"/>
          </p:nvPr>
        </p:nvSpPr>
        <p:spPr>
          <a:xfrm>
            <a:off x="1162080" y="692280"/>
            <a:ext cx="4610160" cy="3457440"/>
          </a:xfrm>
          <a:prstGeom prst="rect">
            <a:avLst/>
          </a:prstGeom>
        </p:spPr>
      </p:sp>
      <p:sp>
        <p:nvSpPr>
          <p:cNvPr id="743"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What really happens is this. Here’s again a person like us. Invisible, but very powerful, are all of these advantages – good education, some foundation of wealth, ability to navigate formal organizations, ability to negotiate complex social systems. With the Internet, sure, it might be easier for us to find a job.</a:t>
            </a: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But, these advantages don’t necessarily exist for everyone else. Here’s a person without our advantages. The Internet, alas, doesn’t do anything – it certainly won’t help her get through her interviews. </a:t>
            </a: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And, if you really think about it, we actually never needed the Internet to get a job in the first place – people like us can get good jobs even without technology. </a:t>
            </a:r>
            <a:endParaRPr b="0" lang="en-US" sz="1200" spc="-1" strike="noStrike">
              <a:solidFill>
                <a:srgbClr val="000000"/>
              </a:solidFill>
              <a:latin typeface="Arial"/>
            </a:endParaRPr>
          </a:p>
        </p:txBody>
      </p:sp>
      <p:sp>
        <p:nvSpPr>
          <p:cNvPr id="744"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0F28FF6E-8D3F-475A-AA64-08B5A98DE0F7}"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sldImg"/>
          </p:nvPr>
        </p:nvSpPr>
        <p:spPr>
          <a:xfrm>
            <a:off x="1162080" y="692280"/>
            <a:ext cx="4610160" cy="3457440"/>
          </a:xfrm>
          <a:prstGeom prst="rect">
            <a:avLst/>
          </a:prstGeom>
        </p:spPr>
      </p:sp>
      <p:sp>
        <p:nvSpPr>
          <p:cNvPr id="746"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So, what do we do, those of us who are technologists and entrepreneurs and who want to do something good for society? Well, some of you have heard the saying, “If you give people a fish, they eat for a day; if you teach them to fish, they eat for a lifetime.” No one ever said you should build them a heat-seeking turbo-charged robotic fishing rod! Technology is often believed to be a shortcut to large-scale impact, but there is no shortcut to changing people. And, it’s change in people that matters. Instead of trying to save the world with technology, I think the most meaningful thing that people like us can do is to teach and to mentor, so that we can share the advantages we’re lucky to have with others. </a:t>
            </a:r>
            <a:endParaRPr b="0" lang="en-US" sz="1200" spc="-1" strike="noStrike">
              <a:solidFill>
                <a:srgbClr val="000000"/>
              </a:solidFill>
              <a:latin typeface="Arial"/>
            </a:endParaRPr>
          </a:p>
        </p:txBody>
      </p:sp>
      <p:sp>
        <p:nvSpPr>
          <p:cNvPr id="747"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547D3454-1385-4F71-8CAA-1D75E2953CA0}"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sldImg"/>
          </p:nvPr>
        </p:nvSpPr>
        <p:spPr>
          <a:xfrm>
            <a:off x="1162080" y="692280"/>
            <a:ext cx="4610160" cy="3457440"/>
          </a:xfrm>
          <a:prstGeom prst="rect">
            <a:avLst/>
          </a:prstGeom>
        </p:spPr>
      </p:sp>
      <p:sp>
        <p:nvSpPr>
          <p:cNvPr id="683"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In the 1960s, people used to believe that TV could provide universal education. </a:t>
            </a:r>
            <a:endParaRPr b="0" lang="en-US" sz="1200" spc="-1" strike="noStrike">
              <a:solidFill>
                <a:srgbClr val="000000"/>
              </a:solidFill>
              <a:latin typeface="Arial"/>
            </a:endParaRPr>
          </a:p>
        </p:txBody>
      </p:sp>
      <p:sp>
        <p:nvSpPr>
          <p:cNvPr id="684"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62368A46-DD03-48CE-90E0-790DEB5F7017}"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1162080" y="692280"/>
            <a:ext cx="4610160" cy="3457440"/>
          </a:xfrm>
          <a:prstGeom prst="rect">
            <a:avLst/>
          </a:prstGeom>
        </p:spPr>
      </p:sp>
      <p:sp>
        <p:nvSpPr>
          <p:cNvPr id="749"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Well, let’s put these claims to the test. Consider poverty again, but this time, not in the developing world, but rather in the United States of America, the source of so much computing innovation and arguably the most technologically advanced country in the world.</a:t>
            </a: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This is a graph of the number in poverty and the percentage who are poor in the United States over the last half century. As you can see, poverty declined until about 1970, but since then, the percentage of people under the poverty line has not budged, and absolute numbers of the poor have only increased. Since 1970, here’s what happened…</a:t>
            </a: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200" spc="-1" strike="noStrike">
              <a:solidFill>
                <a:srgbClr val="000000"/>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The Internet was born, cellphones were invented, and major technology companies pushed their products into every home and onto every desktop. If technology were the answer to the deep problems of society, things should have gotten better with better technology, but they haven’t. Why not? Why doesn’t technology solve societal problems, and why do we keep thinking that it will?</a:t>
            </a:r>
            <a:endParaRPr b="0" lang="en-US" sz="1200" spc="-1" strike="noStrike">
              <a:solidFill>
                <a:srgbClr val="000000"/>
              </a:solidFill>
              <a:latin typeface="Arial"/>
            </a:endParaRPr>
          </a:p>
        </p:txBody>
      </p:sp>
      <p:sp>
        <p:nvSpPr>
          <p:cNvPr id="750"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D52C0818-E3D8-4665-B81D-B13816B52D6A}"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sldImg"/>
          </p:nvPr>
        </p:nvSpPr>
        <p:spPr>
          <a:xfrm>
            <a:off x="1162080" y="692280"/>
            <a:ext cx="4610160" cy="3457440"/>
          </a:xfrm>
          <a:prstGeom prst="rect">
            <a:avLst/>
          </a:prstGeom>
        </p:spPr>
      </p:sp>
      <p:sp>
        <p:nvSpPr>
          <p:cNvPr id="686"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People earning &lt;$200,000 would probably not pay $50,000 a year for any one of these things, because most of us have working alternatives that cost us much less. </a:t>
            </a:r>
            <a:endParaRPr b="0" lang="en-US" sz="1200" spc="-1" strike="noStrike">
              <a:solidFill>
                <a:srgbClr val="000000"/>
              </a:solidFill>
              <a:latin typeface="Arial"/>
            </a:endParaRPr>
          </a:p>
        </p:txBody>
      </p:sp>
      <p:sp>
        <p:nvSpPr>
          <p:cNvPr id="687"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43950068-378A-41B8-94D6-B6EF52B2D04D}"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sldImg"/>
          </p:nvPr>
        </p:nvSpPr>
        <p:spPr>
          <a:xfrm>
            <a:off x="1162080" y="692280"/>
            <a:ext cx="4610160" cy="3457440"/>
          </a:xfrm>
          <a:prstGeom prst="rect">
            <a:avLst/>
          </a:prstGeom>
        </p:spPr>
      </p:sp>
      <p:sp>
        <p:nvSpPr>
          <p:cNvPr id="689" name="PlaceHolder 2"/>
          <p:cNvSpPr>
            <a:spLocks noGrp="1"/>
          </p:cNvSpPr>
          <p:nvPr>
            <p:ph type="body"/>
          </p:nvPr>
        </p:nvSpPr>
        <p:spPr>
          <a:xfrm>
            <a:off x="693720" y="4379400"/>
            <a:ext cx="5546880" cy="4148280"/>
          </a:xfrm>
          <a:prstGeom prst="rect">
            <a:avLst/>
          </a:prstGeom>
        </p:spPr>
        <p:txBody>
          <a:bodyPr lIns="0" rIns="0" tIns="0" bIns="0">
            <a:noAutofit/>
          </a:bodyPr>
          <a:p>
            <a:endParaRPr b="0" lang="en-US" sz="1200" spc="-1" strike="noStrike">
              <a:solidFill>
                <a:srgbClr val="000000"/>
              </a:solidFill>
              <a:latin typeface="Arial"/>
            </a:endParaRPr>
          </a:p>
        </p:txBody>
      </p:sp>
      <p:sp>
        <p:nvSpPr>
          <p:cNvPr id="690"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86566F6D-5281-4287-B238-5E27CF3FF703}" type="slidenum">
              <a:rPr b="0" lang="en-US" sz="1200" spc="-1" strike="noStrike">
                <a:solidFill>
                  <a:srgbClr val="000000"/>
                </a:solidFill>
                <a:latin typeface="Arial"/>
              </a:rPr>
              <a:t>&lt;number&gt;</a:t>
            </a:fld>
            <a:endParaRPr b="0" lang="en-US" sz="1200" spc="-1" strike="noStrike">
              <a:solidFill>
                <a:srgbClr val="ffffff"/>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sldImg"/>
          </p:nvPr>
        </p:nvSpPr>
        <p:spPr>
          <a:xfrm>
            <a:off x="1162080" y="692280"/>
            <a:ext cx="4610160" cy="3457440"/>
          </a:xfrm>
          <a:prstGeom prst="rect">
            <a:avLst/>
          </a:prstGeom>
        </p:spPr>
      </p:sp>
      <p:sp>
        <p:nvSpPr>
          <p:cNvPr id="692" name="PlaceHolder 2"/>
          <p:cNvSpPr>
            <a:spLocks noGrp="1"/>
          </p:cNvSpPr>
          <p:nvPr>
            <p:ph type="body"/>
          </p:nvPr>
        </p:nvSpPr>
        <p:spPr>
          <a:xfrm>
            <a:off x="693720" y="4379400"/>
            <a:ext cx="5546880" cy="4148280"/>
          </a:xfrm>
          <a:prstGeom prst="rect">
            <a:avLst/>
          </a:prstGeom>
        </p:spPr>
        <p:txBody>
          <a:bodyPr lIns="92160" rIns="92160" tIns="46080" bIns="46080">
            <a:noAutofit/>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Arial"/>
              </a:rPr>
              <a:t>Forced-choice question. Again, most people who earn &lt;$200K would probably spend it on (a) or (b). Bill Gates, on the other hand, might perceive (c) as a real need, whereas the others are “frivolous” desires. With his frame of reference, it might seem odd that “poor” people like us would choose to spend on desires over “needs.”</a:t>
            </a:r>
            <a:endParaRPr b="0" lang="en-US" sz="1200" spc="-1" strike="noStrike">
              <a:solidFill>
                <a:srgbClr val="000000"/>
              </a:solidFill>
              <a:latin typeface="Arial"/>
            </a:endParaRPr>
          </a:p>
        </p:txBody>
      </p:sp>
      <p:sp>
        <p:nvSpPr>
          <p:cNvPr id="693" name="Slide Number Placeholder 3"/>
          <p:cNvSpPr/>
          <p:nvPr/>
        </p:nvSpPr>
        <p:spPr>
          <a:xfrm>
            <a:off x="3927600" y="8758080"/>
            <a:ext cx="3004920" cy="460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2160" rIns="92160" tIns="46080" bIns="46080" anchor="b">
            <a:noAutofit/>
          </a:bodyPr>
          <a:p>
            <a:pPr algn="r">
              <a:tabLst>
                <a:tab algn="l" pos="0"/>
                <a:tab algn="l" pos="922320"/>
                <a:tab algn="l" pos="1844640"/>
                <a:tab algn="l" pos="2766960"/>
                <a:tab algn="l" pos="3689280"/>
                <a:tab algn="l" pos="4611600"/>
                <a:tab algn="l" pos="5533920"/>
                <a:tab algn="l" pos="6456240"/>
                <a:tab algn="l" pos="7378560"/>
                <a:tab algn="l" pos="8300880"/>
                <a:tab algn="l" pos="9223200"/>
                <a:tab algn="l" pos="10145520"/>
              </a:tabLst>
            </a:pPr>
            <a:fld id="{DFF1445B-3E26-4AEB-B340-A2029FDE5F66}" type="slidenum">
              <a:rPr b="0" lang="en-US" sz="1200" spc="-1" strike="noStrike">
                <a:solidFill>
                  <a:srgbClr val="ffffff"/>
                </a:solidFill>
                <a:latin typeface="Arial"/>
              </a:rPr>
              <a:t>&lt;number&gt;</a:t>
            </a:fld>
            <a:endParaRPr b="0" lang="en-US" sz="1200" spc="-1" strike="noStrike">
              <a:solidFill>
                <a:srgbClr val="ffffff"/>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27" name="PlaceHolder 2"/>
          <p:cNvSpPr>
            <a:spLocks noGrp="1"/>
          </p:cNvSpPr>
          <p:nvPr>
            <p:ph type="body"/>
          </p:nvPr>
        </p:nvSpPr>
        <p:spPr>
          <a:xfrm>
            <a:off x="457200" y="160020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28" name="PlaceHolder 3"/>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30"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31"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32"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33" name="PlaceHolder 5"/>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35" name="PlaceHolder 2"/>
          <p:cNvSpPr>
            <a:spLocks noGrp="1"/>
          </p:cNvSpPr>
          <p:nvPr>
            <p:ph type="body"/>
          </p:nvPr>
        </p:nvSpPr>
        <p:spPr>
          <a:xfrm>
            <a:off x="45720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36" name="PlaceHolder 3"/>
          <p:cNvSpPr>
            <a:spLocks noGrp="1"/>
          </p:cNvSpPr>
          <p:nvPr>
            <p:ph type="body"/>
          </p:nvPr>
        </p:nvSpPr>
        <p:spPr>
          <a:xfrm>
            <a:off x="323964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37" name="PlaceHolder 4"/>
          <p:cNvSpPr>
            <a:spLocks noGrp="1"/>
          </p:cNvSpPr>
          <p:nvPr>
            <p:ph type="body"/>
          </p:nvPr>
        </p:nvSpPr>
        <p:spPr>
          <a:xfrm>
            <a:off x="602208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38" name="PlaceHolder 5"/>
          <p:cNvSpPr>
            <a:spLocks noGrp="1"/>
          </p:cNvSpPr>
          <p:nvPr>
            <p:ph type="body"/>
          </p:nvPr>
        </p:nvSpPr>
        <p:spPr>
          <a:xfrm>
            <a:off x="45720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39" name="PlaceHolder 6"/>
          <p:cNvSpPr>
            <a:spLocks noGrp="1"/>
          </p:cNvSpPr>
          <p:nvPr>
            <p:ph type="body"/>
          </p:nvPr>
        </p:nvSpPr>
        <p:spPr>
          <a:xfrm>
            <a:off x="323964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40" name="PlaceHolder 7"/>
          <p:cNvSpPr>
            <a:spLocks noGrp="1"/>
          </p:cNvSpPr>
          <p:nvPr>
            <p:ph type="body"/>
          </p:nvPr>
        </p:nvSpPr>
        <p:spPr>
          <a:xfrm>
            <a:off x="602208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47" name="PlaceHolder 2"/>
          <p:cNvSpPr>
            <a:spLocks noGrp="1"/>
          </p:cNvSpPr>
          <p:nvPr>
            <p:ph type="subTitle"/>
          </p:nvPr>
        </p:nvSpPr>
        <p:spPr>
          <a:xfrm>
            <a:off x="457200" y="1600200"/>
            <a:ext cx="8229600" cy="4525920"/>
          </a:xfrm>
          <a:prstGeom prst="rect">
            <a:avLst/>
          </a:prstGeom>
        </p:spPr>
        <p:txBody>
          <a:bodyPr lIns="0" rIns="0" tIns="0" bIns="0" anchor="ctr">
            <a:noAutofit/>
          </a:bodyPr>
          <a:p>
            <a:pPr algn="ctr">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3200" spc="-1" strike="noStrike">
              <a:solidFill>
                <a:srgbClr val="ffffff"/>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49" name="PlaceHolder 2"/>
          <p:cNvSpPr>
            <a:spLocks noGrp="1"/>
          </p:cNvSpPr>
          <p:nvPr>
            <p:ph type="body"/>
          </p:nvPr>
        </p:nvSpPr>
        <p:spPr>
          <a:xfrm>
            <a:off x="457200" y="1600200"/>
            <a:ext cx="82296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51"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52"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320"/>
            <a:ext cx="8229600" cy="5299560"/>
          </a:xfrm>
          <a:prstGeom prst="rect">
            <a:avLst/>
          </a:prstGeom>
        </p:spPr>
        <p:txBody>
          <a:bodyPr lIns="0" rIns="0" tIns="0" bIns="0" anchor="ctr">
            <a:noAutofit/>
          </a:bodyPr>
          <a:p>
            <a:pPr algn="ctr">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3200" spc="-1" strike="noStrike">
              <a:solidFill>
                <a:srgbClr val="ffffff"/>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56"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57"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58"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6" name="PlaceHolder 2"/>
          <p:cNvSpPr>
            <a:spLocks noGrp="1"/>
          </p:cNvSpPr>
          <p:nvPr>
            <p:ph type="subTitle"/>
          </p:nvPr>
        </p:nvSpPr>
        <p:spPr>
          <a:xfrm>
            <a:off x="457200" y="1600200"/>
            <a:ext cx="8229600" cy="4525920"/>
          </a:xfrm>
          <a:prstGeom prst="rect">
            <a:avLst/>
          </a:prstGeom>
        </p:spPr>
        <p:txBody>
          <a:bodyPr lIns="0" rIns="0" tIns="0" bIns="0" anchor="ctr">
            <a:noAutofit/>
          </a:bodyPr>
          <a:p>
            <a:pPr algn="ctr">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3200" spc="-1" strike="noStrike">
              <a:solidFill>
                <a:srgbClr val="ffffff"/>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60"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61"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62" name="PlaceHolder 4"/>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64"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65"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66" name="PlaceHolder 4"/>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68" name="PlaceHolder 2"/>
          <p:cNvSpPr>
            <a:spLocks noGrp="1"/>
          </p:cNvSpPr>
          <p:nvPr>
            <p:ph type="body"/>
          </p:nvPr>
        </p:nvSpPr>
        <p:spPr>
          <a:xfrm>
            <a:off x="457200" y="160020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69" name="PlaceHolder 3"/>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71"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72"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73"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74" name="PlaceHolder 5"/>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76" name="PlaceHolder 2"/>
          <p:cNvSpPr>
            <a:spLocks noGrp="1"/>
          </p:cNvSpPr>
          <p:nvPr>
            <p:ph type="body"/>
          </p:nvPr>
        </p:nvSpPr>
        <p:spPr>
          <a:xfrm>
            <a:off x="45720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77" name="PlaceHolder 3"/>
          <p:cNvSpPr>
            <a:spLocks noGrp="1"/>
          </p:cNvSpPr>
          <p:nvPr>
            <p:ph type="body"/>
          </p:nvPr>
        </p:nvSpPr>
        <p:spPr>
          <a:xfrm>
            <a:off x="323964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78" name="PlaceHolder 4"/>
          <p:cNvSpPr>
            <a:spLocks noGrp="1"/>
          </p:cNvSpPr>
          <p:nvPr>
            <p:ph type="body"/>
          </p:nvPr>
        </p:nvSpPr>
        <p:spPr>
          <a:xfrm>
            <a:off x="602208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79" name="PlaceHolder 5"/>
          <p:cNvSpPr>
            <a:spLocks noGrp="1"/>
          </p:cNvSpPr>
          <p:nvPr>
            <p:ph type="body"/>
          </p:nvPr>
        </p:nvSpPr>
        <p:spPr>
          <a:xfrm>
            <a:off x="45720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80" name="PlaceHolder 6"/>
          <p:cNvSpPr>
            <a:spLocks noGrp="1"/>
          </p:cNvSpPr>
          <p:nvPr>
            <p:ph type="body"/>
          </p:nvPr>
        </p:nvSpPr>
        <p:spPr>
          <a:xfrm>
            <a:off x="323964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81" name="PlaceHolder 7"/>
          <p:cNvSpPr>
            <a:spLocks noGrp="1"/>
          </p:cNvSpPr>
          <p:nvPr>
            <p:ph type="body"/>
          </p:nvPr>
        </p:nvSpPr>
        <p:spPr>
          <a:xfrm>
            <a:off x="602208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88" name="PlaceHolder 2"/>
          <p:cNvSpPr>
            <a:spLocks noGrp="1"/>
          </p:cNvSpPr>
          <p:nvPr>
            <p:ph type="subTitle"/>
          </p:nvPr>
        </p:nvSpPr>
        <p:spPr>
          <a:xfrm>
            <a:off x="457200" y="1600200"/>
            <a:ext cx="8229600" cy="4525920"/>
          </a:xfrm>
          <a:prstGeom prst="rect">
            <a:avLst/>
          </a:prstGeom>
        </p:spPr>
        <p:txBody>
          <a:bodyPr lIns="0" rIns="0" tIns="0" bIns="0" anchor="ctr">
            <a:noAutofit/>
          </a:bodyPr>
          <a:p>
            <a:pPr algn="ctr">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3200" spc="-1" strike="noStrike">
              <a:solidFill>
                <a:srgbClr val="ffffff"/>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90" name="PlaceHolder 2"/>
          <p:cNvSpPr>
            <a:spLocks noGrp="1"/>
          </p:cNvSpPr>
          <p:nvPr>
            <p:ph type="body"/>
          </p:nvPr>
        </p:nvSpPr>
        <p:spPr>
          <a:xfrm>
            <a:off x="457200" y="1600200"/>
            <a:ext cx="82296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92"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93"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8" name="PlaceHolder 2"/>
          <p:cNvSpPr>
            <a:spLocks noGrp="1"/>
          </p:cNvSpPr>
          <p:nvPr>
            <p:ph type="body"/>
          </p:nvPr>
        </p:nvSpPr>
        <p:spPr>
          <a:xfrm>
            <a:off x="457200" y="1600200"/>
            <a:ext cx="82296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4320"/>
            <a:ext cx="8229600" cy="5299560"/>
          </a:xfrm>
          <a:prstGeom prst="rect">
            <a:avLst/>
          </a:prstGeom>
        </p:spPr>
        <p:txBody>
          <a:bodyPr lIns="0" rIns="0" tIns="0" bIns="0" anchor="ctr">
            <a:noAutofit/>
          </a:bodyPr>
          <a:p>
            <a:pPr algn="ctr">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3200" spc="-1" strike="noStrike">
              <a:solidFill>
                <a:srgbClr val="ffffff"/>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97"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98"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99"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01"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02"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03" name="PlaceHolder 4"/>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05"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06"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07" name="PlaceHolder 4"/>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09" name="PlaceHolder 2"/>
          <p:cNvSpPr>
            <a:spLocks noGrp="1"/>
          </p:cNvSpPr>
          <p:nvPr>
            <p:ph type="body"/>
          </p:nvPr>
        </p:nvSpPr>
        <p:spPr>
          <a:xfrm>
            <a:off x="457200" y="160020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10" name="PlaceHolder 3"/>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12"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13"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14"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15" name="PlaceHolder 5"/>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17" name="PlaceHolder 2"/>
          <p:cNvSpPr>
            <a:spLocks noGrp="1"/>
          </p:cNvSpPr>
          <p:nvPr>
            <p:ph type="body"/>
          </p:nvPr>
        </p:nvSpPr>
        <p:spPr>
          <a:xfrm>
            <a:off x="45720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18" name="PlaceHolder 3"/>
          <p:cNvSpPr>
            <a:spLocks noGrp="1"/>
          </p:cNvSpPr>
          <p:nvPr>
            <p:ph type="body"/>
          </p:nvPr>
        </p:nvSpPr>
        <p:spPr>
          <a:xfrm>
            <a:off x="323964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19" name="PlaceHolder 4"/>
          <p:cNvSpPr>
            <a:spLocks noGrp="1"/>
          </p:cNvSpPr>
          <p:nvPr>
            <p:ph type="body"/>
          </p:nvPr>
        </p:nvSpPr>
        <p:spPr>
          <a:xfrm>
            <a:off x="602208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20" name="PlaceHolder 5"/>
          <p:cNvSpPr>
            <a:spLocks noGrp="1"/>
          </p:cNvSpPr>
          <p:nvPr>
            <p:ph type="body"/>
          </p:nvPr>
        </p:nvSpPr>
        <p:spPr>
          <a:xfrm>
            <a:off x="45720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21" name="PlaceHolder 6"/>
          <p:cNvSpPr>
            <a:spLocks noGrp="1"/>
          </p:cNvSpPr>
          <p:nvPr>
            <p:ph type="body"/>
          </p:nvPr>
        </p:nvSpPr>
        <p:spPr>
          <a:xfrm>
            <a:off x="323964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22" name="PlaceHolder 7"/>
          <p:cNvSpPr>
            <a:spLocks noGrp="1"/>
          </p:cNvSpPr>
          <p:nvPr>
            <p:ph type="body"/>
          </p:nvPr>
        </p:nvSpPr>
        <p:spPr>
          <a:xfrm>
            <a:off x="602208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29" name="PlaceHolder 2"/>
          <p:cNvSpPr>
            <a:spLocks noGrp="1"/>
          </p:cNvSpPr>
          <p:nvPr>
            <p:ph type="subTitle"/>
          </p:nvPr>
        </p:nvSpPr>
        <p:spPr>
          <a:xfrm>
            <a:off x="457200" y="1600200"/>
            <a:ext cx="8229600" cy="4525920"/>
          </a:xfrm>
          <a:prstGeom prst="rect">
            <a:avLst/>
          </a:prstGeom>
        </p:spPr>
        <p:txBody>
          <a:bodyPr lIns="0" rIns="0" tIns="0" bIns="0" anchor="ctr">
            <a:noAutofit/>
          </a:bodyPr>
          <a:p>
            <a:pPr algn="ctr">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3200" spc="-1" strike="noStrike">
              <a:solidFill>
                <a:srgbClr val="ffffff"/>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31" name="PlaceHolder 2"/>
          <p:cNvSpPr>
            <a:spLocks noGrp="1"/>
          </p:cNvSpPr>
          <p:nvPr>
            <p:ph type="body"/>
          </p:nvPr>
        </p:nvSpPr>
        <p:spPr>
          <a:xfrm>
            <a:off x="457200" y="1600200"/>
            <a:ext cx="82296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0"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1"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33"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34"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457200" y="274320"/>
            <a:ext cx="8229600" cy="5299560"/>
          </a:xfrm>
          <a:prstGeom prst="rect">
            <a:avLst/>
          </a:prstGeom>
        </p:spPr>
        <p:txBody>
          <a:bodyPr lIns="0" rIns="0" tIns="0" bIns="0" anchor="ctr">
            <a:noAutofit/>
          </a:bodyPr>
          <a:p>
            <a:pPr algn="ctr">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3200" spc="-1" strike="noStrike">
              <a:solidFill>
                <a:srgbClr val="ffffff"/>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38"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39"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40"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42"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43"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44" name="PlaceHolder 4"/>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46"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47"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48" name="PlaceHolder 4"/>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50" name="PlaceHolder 2"/>
          <p:cNvSpPr>
            <a:spLocks noGrp="1"/>
          </p:cNvSpPr>
          <p:nvPr>
            <p:ph type="body"/>
          </p:nvPr>
        </p:nvSpPr>
        <p:spPr>
          <a:xfrm>
            <a:off x="457200" y="160020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51" name="PlaceHolder 3"/>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53"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54"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55"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56" name="PlaceHolder 5"/>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58" name="PlaceHolder 2"/>
          <p:cNvSpPr>
            <a:spLocks noGrp="1"/>
          </p:cNvSpPr>
          <p:nvPr>
            <p:ph type="body"/>
          </p:nvPr>
        </p:nvSpPr>
        <p:spPr>
          <a:xfrm>
            <a:off x="45720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59" name="PlaceHolder 3"/>
          <p:cNvSpPr>
            <a:spLocks noGrp="1"/>
          </p:cNvSpPr>
          <p:nvPr>
            <p:ph type="body"/>
          </p:nvPr>
        </p:nvSpPr>
        <p:spPr>
          <a:xfrm>
            <a:off x="323964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60" name="PlaceHolder 4"/>
          <p:cNvSpPr>
            <a:spLocks noGrp="1"/>
          </p:cNvSpPr>
          <p:nvPr>
            <p:ph type="body"/>
          </p:nvPr>
        </p:nvSpPr>
        <p:spPr>
          <a:xfrm>
            <a:off x="6022080" y="160020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61" name="PlaceHolder 5"/>
          <p:cNvSpPr>
            <a:spLocks noGrp="1"/>
          </p:cNvSpPr>
          <p:nvPr>
            <p:ph type="body"/>
          </p:nvPr>
        </p:nvSpPr>
        <p:spPr>
          <a:xfrm>
            <a:off x="45720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62" name="PlaceHolder 6"/>
          <p:cNvSpPr>
            <a:spLocks noGrp="1"/>
          </p:cNvSpPr>
          <p:nvPr>
            <p:ph type="body"/>
          </p:nvPr>
        </p:nvSpPr>
        <p:spPr>
          <a:xfrm>
            <a:off x="323964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63" name="PlaceHolder 7"/>
          <p:cNvSpPr>
            <a:spLocks noGrp="1"/>
          </p:cNvSpPr>
          <p:nvPr>
            <p:ph type="body"/>
          </p:nvPr>
        </p:nvSpPr>
        <p:spPr>
          <a:xfrm>
            <a:off x="6022080" y="3964320"/>
            <a:ext cx="264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320"/>
            <a:ext cx="8229600" cy="5299560"/>
          </a:xfrm>
          <a:prstGeom prst="rect">
            <a:avLst/>
          </a:prstGeom>
        </p:spPr>
        <p:txBody>
          <a:bodyPr lIns="0" rIns="0" tIns="0" bIns="0" anchor="ctr">
            <a:noAutofit/>
          </a:bodyPr>
          <a:p>
            <a:pPr algn="ctr">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3200" spc="-1" strike="noStrike">
              <a:solidFill>
                <a:srgbClr val="ffffff"/>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5"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6"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17" name="PlaceHolder 4"/>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19"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20"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21" name="PlaceHolder 4"/>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e3ebf1"/>
              </a:solidFill>
              <a:latin typeface="Arial"/>
            </a:endParaRPr>
          </a:p>
        </p:txBody>
      </p:sp>
      <p:sp>
        <p:nvSpPr>
          <p:cNvPr id="23"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24"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
        <p:nvSpPr>
          <p:cNvPr id="25" name="PlaceHolder 4"/>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3200" spc="-1" strike="noStrike">
              <a:solidFill>
                <a:srgbClr val="ffffff"/>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e3ebf1"/>
                </a:solidFill>
                <a:latin typeface="Arial"/>
              </a:rPr>
              <a:t>Click to edit the title text format</a:t>
            </a:r>
            <a:endParaRPr b="0" lang="en-US" sz="4400" spc="-1" strike="noStrike">
              <a:solidFill>
                <a:srgbClr val="e3ebf1"/>
              </a:solidFill>
              <a:latin typeface="Arial"/>
            </a:endParaRPr>
          </a:p>
        </p:txBody>
      </p:sp>
      <p:sp>
        <p:nvSpPr>
          <p:cNvPr id="1" name="PlaceHolder 2"/>
          <p:cNvSpPr>
            <a:spLocks noGrp="1"/>
          </p:cNvSpPr>
          <p:nvPr>
            <p:ph type="body"/>
          </p:nvPr>
        </p:nvSpPr>
        <p:spPr>
          <a:xfrm>
            <a:off x="457200" y="1600200"/>
            <a:ext cx="8229600" cy="4525920"/>
          </a:xfrm>
          <a:prstGeom prst="rect">
            <a:avLst/>
          </a:prstGeom>
        </p:spPr>
        <p:txBody>
          <a:bodyPr lIns="90000" rIns="90000" tIns="46800" bIns="46800">
            <a:normAutofit/>
          </a:bodyPr>
          <a:p>
            <a:pPr marL="342720" indent="-34272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742680" indent="-28548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Second Outline Level</a:t>
            </a:r>
            <a:endParaRPr b="0" lang="en-US" sz="3200" spc="-1" strike="noStrike">
              <a:solidFill>
                <a:srgbClr val="ffffff"/>
              </a:solidFill>
              <a:latin typeface="Arial"/>
            </a:endParaRPr>
          </a:p>
          <a:p>
            <a:pPr lvl="2" marL="1143000" indent="-22860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Third Outline Level</a:t>
            </a:r>
            <a:endParaRPr b="0" lang="en-US" sz="3200" spc="-1" strike="noStrike">
              <a:solidFill>
                <a:srgbClr val="ffffff"/>
              </a:solidFill>
              <a:latin typeface="Arial"/>
            </a:endParaRPr>
          </a:p>
          <a:p>
            <a:pPr lvl="3" marL="1600200" indent="-22860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Fourth Outline Level</a:t>
            </a:r>
            <a:endParaRPr b="0" lang="en-US" sz="3200" spc="-1" strike="noStrike">
              <a:solidFill>
                <a:srgbClr val="ffffff"/>
              </a:solidFill>
              <a:latin typeface="Arial"/>
            </a:endParaRPr>
          </a:p>
          <a:p>
            <a:pPr lvl="4" marL="2057400" indent="-22860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Fifth Outline Level</a:t>
            </a:r>
            <a:endParaRPr b="0" lang="en-US" sz="3200" spc="-1" strike="noStrike">
              <a:solidFill>
                <a:srgbClr val="ffffff"/>
              </a:solidFill>
              <a:latin typeface="Arial"/>
            </a:endParaRPr>
          </a:p>
          <a:p>
            <a:pPr lvl="5" marL="2057400" indent="-22860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Sixth Outline Level</a:t>
            </a:r>
            <a:endParaRPr b="0" lang="en-US" sz="3200" spc="-1" strike="noStrike">
              <a:solidFill>
                <a:srgbClr val="ffffff"/>
              </a:solidFill>
              <a:latin typeface="Arial"/>
            </a:endParaRPr>
          </a:p>
          <a:p>
            <a:pPr lvl="6" marL="2057400" indent="-22860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Seventh Outline Level</a:t>
            </a:r>
            <a:endParaRPr b="0" lang="en-US" sz="3200" spc="-1" strike="noStrike">
              <a:solidFill>
                <a:srgbClr val="ffffff"/>
              </a:solidFill>
              <a:latin typeface="Arial"/>
            </a:endParaRPr>
          </a:p>
        </p:txBody>
      </p:sp>
      <p:sp>
        <p:nvSpPr>
          <p:cNvPr id="2" name="PlaceHolder 3"/>
          <p:cNvSpPr>
            <a:spLocks noGrp="1"/>
          </p:cNvSpPr>
          <p:nvPr>
            <p:ph type="dt"/>
          </p:nvPr>
        </p:nvSpPr>
        <p:spPr>
          <a:xfrm>
            <a:off x="456840" y="6244920"/>
            <a:ext cx="2133720" cy="476280"/>
          </a:xfrm>
          <a:prstGeom prst="rect">
            <a:avLst/>
          </a:prstGeom>
        </p:spPr>
        <p:txBody>
          <a:bodyPr lIns="90000" rIns="90000" tIns="46800" bIns="46800">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3" name="PlaceHolder 4"/>
          <p:cNvSpPr>
            <a:spLocks noGrp="1"/>
          </p:cNvSpPr>
          <p:nvPr>
            <p:ph type="ftr"/>
          </p:nvPr>
        </p:nvSpPr>
        <p:spPr>
          <a:xfrm>
            <a:off x="3124080" y="6244920"/>
            <a:ext cx="2895840" cy="476280"/>
          </a:xfrm>
          <a:prstGeom prst="rect">
            <a:avLst/>
          </a:prstGeom>
        </p:spPr>
        <p:txBody>
          <a:bodyPr lIns="90000" rIns="90000" tIns="46800" bIns="46800">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4" name="PlaceHolder 5"/>
          <p:cNvSpPr>
            <a:spLocks noGrp="1"/>
          </p:cNvSpPr>
          <p:nvPr>
            <p:ph type="sldNum"/>
          </p:nvPr>
        </p:nvSpPr>
        <p:spPr>
          <a:xfrm>
            <a:off x="6552720" y="6244920"/>
            <a:ext cx="2133720" cy="476280"/>
          </a:xfrm>
          <a:prstGeom prst="rect">
            <a:avLst/>
          </a:prstGeom>
        </p:spPr>
        <p:txBody>
          <a:bodyPr lIns="90000" rIns="90000" tIns="46800" bIns="46800">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B2856124-15CE-49A8-A1EA-456BB9D62E94}" type="slidenum">
              <a:rPr b="0" lang="en-US" sz="1400" spc="-1" strike="noStrike">
                <a:solidFill>
                  <a:srgbClr val="000000"/>
                </a:solidFill>
                <a:latin typeface="Arial"/>
              </a:rPr>
              <a:t>&lt;number&gt;</a:t>
            </a:fld>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000000"/>
                </a:solidFill>
                <a:latin typeface="Calibri"/>
              </a:rPr>
              <a:t>Click to edit the title text format</a:t>
            </a:r>
            <a:endParaRPr b="0" lang="en-US" sz="4400" spc="-1" strike="noStrike">
              <a:solidFill>
                <a:srgbClr val="000000"/>
              </a:solidFill>
              <a:latin typeface="Calibri"/>
            </a:endParaRPr>
          </a:p>
        </p:txBody>
      </p:sp>
      <p:sp>
        <p:nvSpPr>
          <p:cNvPr id="42" name="PlaceHolder 2"/>
          <p:cNvSpPr>
            <a:spLocks noGrp="1"/>
          </p:cNvSpPr>
          <p:nvPr>
            <p:ph type="body"/>
          </p:nvPr>
        </p:nvSpPr>
        <p:spPr>
          <a:xfrm>
            <a:off x="457200" y="1600200"/>
            <a:ext cx="8229600" cy="4525920"/>
          </a:xfrm>
          <a:prstGeom prst="rect">
            <a:avLst/>
          </a:prstGeom>
        </p:spPr>
        <p:txBody>
          <a:bodyPr lIns="90000" rIns="90000" tIns="46800" bIns="46800">
            <a:normAutofit/>
          </a:bodyPr>
          <a:p>
            <a:pPr marL="342720" indent="-34272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742680" indent="-28548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Second Outline Level</a:t>
            </a:r>
            <a:endParaRPr b="0" lang="en-US" sz="3200" spc="-1" strike="noStrike">
              <a:solidFill>
                <a:srgbClr val="000000"/>
              </a:solidFill>
              <a:latin typeface="Calibri"/>
            </a:endParaRPr>
          </a:p>
          <a:p>
            <a:pPr lvl="2" marL="1143000" indent="-22860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Third Outline Level</a:t>
            </a:r>
            <a:endParaRPr b="0" lang="en-US" sz="3200" spc="-1" strike="noStrike">
              <a:solidFill>
                <a:srgbClr val="000000"/>
              </a:solidFill>
              <a:latin typeface="Calibri"/>
            </a:endParaRPr>
          </a:p>
          <a:p>
            <a:pPr lvl="3" marL="1600200" indent="-22860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Fourth Outline Level</a:t>
            </a:r>
            <a:endParaRPr b="0" lang="en-US" sz="3200" spc="-1" strike="noStrike">
              <a:solidFill>
                <a:srgbClr val="000000"/>
              </a:solidFill>
              <a:latin typeface="Calibri"/>
            </a:endParaRPr>
          </a:p>
          <a:p>
            <a:pPr lvl="4" marL="2057400" indent="-22860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Fifth Outline Level</a:t>
            </a:r>
            <a:endParaRPr b="0" lang="en-US" sz="3200" spc="-1" strike="noStrike">
              <a:solidFill>
                <a:srgbClr val="000000"/>
              </a:solidFill>
              <a:latin typeface="Calibri"/>
            </a:endParaRPr>
          </a:p>
          <a:p>
            <a:pPr lvl="5" marL="2057400" indent="-22860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Sixth Outline Level</a:t>
            </a:r>
            <a:endParaRPr b="0" lang="en-US" sz="3200" spc="-1" strike="noStrike">
              <a:solidFill>
                <a:srgbClr val="000000"/>
              </a:solidFill>
              <a:latin typeface="Calibri"/>
            </a:endParaRPr>
          </a:p>
          <a:p>
            <a:pPr lvl="6" marL="2057400" indent="-22860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Seventh Outline Level</a:t>
            </a:r>
            <a:endParaRPr b="0" lang="en-US" sz="3200" spc="-1" strike="noStrike">
              <a:solidFill>
                <a:srgbClr val="000000"/>
              </a:solidFill>
              <a:latin typeface="Calibri"/>
            </a:endParaRPr>
          </a:p>
        </p:txBody>
      </p:sp>
      <p:sp>
        <p:nvSpPr>
          <p:cNvPr id="43" name="PlaceHolder 3"/>
          <p:cNvSpPr>
            <a:spLocks noGrp="1"/>
          </p:cNvSpPr>
          <p:nvPr>
            <p:ph type="dt"/>
          </p:nvPr>
        </p:nvSpPr>
        <p:spPr>
          <a:xfrm>
            <a:off x="456840" y="6356520"/>
            <a:ext cx="2133720" cy="365040"/>
          </a:xfrm>
          <a:prstGeom prst="rect">
            <a:avLst/>
          </a:prstGeom>
        </p:spPr>
        <p:txBody>
          <a:bodyPr lIns="90000" rIns="90000" tIns="46800" bIns="46800" anchor="ctr">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D82FCEA2-2AB7-4F13-879D-2E6923B63828}" type="datetime">
              <a:rPr b="0" lang="en-US" sz="1200" spc="-1" strike="noStrike">
                <a:solidFill>
                  <a:srgbClr val="898989"/>
                </a:solidFill>
                <a:latin typeface="Calibri"/>
              </a:rPr>
              <a:t>04/09/21</a:t>
            </a:fld>
            <a:endParaRPr b="0" lang="en-US" sz="1200" spc="-1" strike="noStrike">
              <a:solidFill>
                <a:srgbClr val="000000"/>
              </a:solidFill>
              <a:latin typeface="Arial"/>
            </a:endParaRPr>
          </a:p>
        </p:txBody>
      </p:sp>
      <p:sp>
        <p:nvSpPr>
          <p:cNvPr id="44" name="PlaceHolder 4"/>
          <p:cNvSpPr>
            <a:spLocks noGrp="1"/>
          </p:cNvSpPr>
          <p:nvPr>
            <p:ph type="ftr"/>
          </p:nvPr>
        </p:nvSpPr>
        <p:spPr>
          <a:xfrm>
            <a:off x="3124080" y="6356520"/>
            <a:ext cx="2895840" cy="365040"/>
          </a:xfrm>
          <a:prstGeom prst="rect">
            <a:avLst/>
          </a:prstGeom>
        </p:spPr>
        <p:txBody>
          <a:bodyPr lIns="90000" rIns="90000" tIns="46800" bIns="46800" anchor="ctr">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898989"/>
                </a:solidFill>
                <a:latin typeface="Calibri"/>
              </a:rPr>
              <a:t>Microsoft Confidential</a:t>
            </a:r>
            <a:endParaRPr b="0" lang="en-US" sz="1200" spc="-1" strike="noStrike">
              <a:solidFill>
                <a:srgbClr val="000000"/>
              </a:solidFill>
              <a:latin typeface="Arial"/>
            </a:endParaRPr>
          </a:p>
        </p:txBody>
      </p:sp>
      <p:sp>
        <p:nvSpPr>
          <p:cNvPr id="45" name="PlaceHolder 5"/>
          <p:cNvSpPr>
            <a:spLocks noGrp="1"/>
          </p:cNvSpPr>
          <p:nvPr>
            <p:ph type="sldNum"/>
          </p:nvPr>
        </p:nvSpPr>
        <p:spPr>
          <a:xfrm>
            <a:off x="6552720" y="6356520"/>
            <a:ext cx="2133720" cy="365040"/>
          </a:xfrm>
          <a:prstGeom prst="rect">
            <a:avLst/>
          </a:prstGeom>
        </p:spPr>
        <p:txBody>
          <a:bodyPr lIns="90000" rIns="90000" tIns="46800" bIns="46800" anchor="ctr">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F2AF725D-665E-4ED6-8435-AB0624350BA0}" type="slidenum">
              <a:rPr b="0" lang="en-US" sz="1200" spc="-1" strike="noStrike">
                <a:solidFill>
                  <a:srgbClr val="898989"/>
                </a:solidFill>
                <a:latin typeface="Calibri"/>
              </a:rPr>
              <a:t>&lt;number&gt;</a:t>
            </a:fld>
            <a:endParaRPr b="0" lang="en-US"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000000"/>
                </a:solidFill>
                <a:latin typeface="Calibri"/>
              </a:rPr>
              <a:t>Click to edit the title text format</a:t>
            </a:r>
            <a:endParaRPr b="0" lang="en-US" sz="4400" spc="-1" strike="noStrike">
              <a:solidFill>
                <a:srgbClr val="000000"/>
              </a:solidFill>
              <a:latin typeface="Calibri"/>
            </a:endParaRPr>
          </a:p>
        </p:txBody>
      </p:sp>
      <p:sp>
        <p:nvSpPr>
          <p:cNvPr id="83" name="PlaceHolder 2"/>
          <p:cNvSpPr>
            <a:spLocks noGrp="1"/>
          </p:cNvSpPr>
          <p:nvPr>
            <p:ph type="body"/>
          </p:nvPr>
        </p:nvSpPr>
        <p:spPr>
          <a:xfrm>
            <a:off x="457200" y="1600200"/>
            <a:ext cx="8229600" cy="4525920"/>
          </a:xfrm>
          <a:prstGeom prst="rect">
            <a:avLst/>
          </a:prstGeom>
        </p:spPr>
        <p:txBody>
          <a:bodyPr lIns="90000" rIns="90000" tIns="46800" bIns="46800">
            <a:normAutofit/>
          </a:bodyPr>
          <a:p>
            <a:pPr marL="342720" indent="-34272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742680" indent="-28548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Second Outline Level</a:t>
            </a:r>
            <a:endParaRPr b="0" lang="en-US" sz="3200" spc="-1" strike="noStrike">
              <a:solidFill>
                <a:srgbClr val="000000"/>
              </a:solidFill>
              <a:latin typeface="Calibri"/>
            </a:endParaRPr>
          </a:p>
          <a:p>
            <a:pPr lvl="2" marL="1143000" indent="-22860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Third Outline Level</a:t>
            </a:r>
            <a:endParaRPr b="0" lang="en-US" sz="3200" spc="-1" strike="noStrike">
              <a:solidFill>
                <a:srgbClr val="000000"/>
              </a:solidFill>
              <a:latin typeface="Calibri"/>
            </a:endParaRPr>
          </a:p>
          <a:p>
            <a:pPr lvl="3" marL="1600200" indent="-22860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Fourth Outline Level</a:t>
            </a:r>
            <a:endParaRPr b="0" lang="en-US" sz="3200" spc="-1" strike="noStrike">
              <a:solidFill>
                <a:srgbClr val="000000"/>
              </a:solidFill>
              <a:latin typeface="Calibri"/>
            </a:endParaRPr>
          </a:p>
          <a:p>
            <a:pPr lvl="4" marL="2057400" indent="-22860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Fifth Outline Level</a:t>
            </a:r>
            <a:endParaRPr b="0" lang="en-US" sz="3200" spc="-1" strike="noStrike">
              <a:solidFill>
                <a:srgbClr val="000000"/>
              </a:solidFill>
              <a:latin typeface="Calibri"/>
            </a:endParaRPr>
          </a:p>
          <a:p>
            <a:pPr lvl="5" marL="2057400" indent="-22860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Sixth Outline Level</a:t>
            </a:r>
            <a:endParaRPr b="0" lang="en-US" sz="3200" spc="-1" strike="noStrike">
              <a:solidFill>
                <a:srgbClr val="000000"/>
              </a:solidFill>
              <a:latin typeface="Calibri"/>
            </a:endParaRPr>
          </a:p>
          <a:p>
            <a:pPr lvl="6" marL="2057400" indent="-228600">
              <a:spcBef>
                <a:spcPts val="7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rPr>
              <a:t>Seventh Outline Level</a:t>
            </a:r>
            <a:endParaRPr b="0" lang="en-US" sz="3200" spc="-1" strike="noStrike">
              <a:solidFill>
                <a:srgbClr val="000000"/>
              </a:solidFill>
              <a:latin typeface="Calibri"/>
            </a:endParaRPr>
          </a:p>
        </p:txBody>
      </p:sp>
      <p:sp>
        <p:nvSpPr>
          <p:cNvPr id="84" name="PlaceHolder 3"/>
          <p:cNvSpPr>
            <a:spLocks noGrp="1"/>
          </p:cNvSpPr>
          <p:nvPr>
            <p:ph type="dt"/>
          </p:nvPr>
        </p:nvSpPr>
        <p:spPr>
          <a:xfrm>
            <a:off x="456840" y="6356520"/>
            <a:ext cx="2133720" cy="365040"/>
          </a:xfrm>
          <a:prstGeom prst="rect">
            <a:avLst/>
          </a:prstGeom>
        </p:spPr>
        <p:txBody>
          <a:bodyPr lIns="90000" rIns="90000" tIns="46800" bIns="46800" anchor="ctr">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DB5A7A61-9DB2-4C7B-B64A-CE25EC97D554}" type="datetime">
              <a:rPr b="0" lang="en-US" sz="1200" spc="-1" strike="noStrike">
                <a:solidFill>
                  <a:srgbClr val="898989"/>
                </a:solidFill>
                <a:latin typeface="Calibri"/>
              </a:rPr>
              <a:t>04/09/21</a:t>
            </a:fld>
            <a:endParaRPr b="0" lang="en-US" sz="1200" spc="-1" strike="noStrike">
              <a:solidFill>
                <a:srgbClr val="000000"/>
              </a:solidFill>
              <a:latin typeface="Arial"/>
            </a:endParaRPr>
          </a:p>
        </p:txBody>
      </p:sp>
      <p:sp>
        <p:nvSpPr>
          <p:cNvPr id="85" name="PlaceHolder 4"/>
          <p:cNvSpPr>
            <a:spLocks noGrp="1"/>
          </p:cNvSpPr>
          <p:nvPr>
            <p:ph type="ftr"/>
          </p:nvPr>
        </p:nvSpPr>
        <p:spPr>
          <a:xfrm>
            <a:off x="3124080" y="6356520"/>
            <a:ext cx="2895840" cy="365040"/>
          </a:xfrm>
          <a:prstGeom prst="rect">
            <a:avLst/>
          </a:prstGeom>
        </p:spPr>
        <p:txBody>
          <a:bodyPr lIns="90000" rIns="90000" tIns="46800" bIns="46800" anchor="ctr">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898989"/>
                </a:solidFill>
                <a:latin typeface="Calibri"/>
              </a:rPr>
              <a:t>Microsoft Confidential</a:t>
            </a:r>
            <a:endParaRPr b="0" lang="en-US" sz="1200" spc="-1" strike="noStrike">
              <a:solidFill>
                <a:srgbClr val="000000"/>
              </a:solidFill>
              <a:latin typeface="Arial"/>
            </a:endParaRPr>
          </a:p>
        </p:txBody>
      </p:sp>
      <p:sp>
        <p:nvSpPr>
          <p:cNvPr id="86" name="PlaceHolder 5"/>
          <p:cNvSpPr>
            <a:spLocks noGrp="1"/>
          </p:cNvSpPr>
          <p:nvPr>
            <p:ph type="sldNum"/>
          </p:nvPr>
        </p:nvSpPr>
        <p:spPr>
          <a:xfrm>
            <a:off x="6552720" y="6356520"/>
            <a:ext cx="2133720" cy="365040"/>
          </a:xfrm>
          <a:prstGeom prst="rect">
            <a:avLst/>
          </a:prstGeom>
        </p:spPr>
        <p:txBody>
          <a:bodyPr lIns="90000" rIns="90000" tIns="46800" bIns="46800" anchor="ctr">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DF32BB8F-9A16-4B8F-983B-3D4F12E2F89E}" type="slidenum">
              <a:rPr b="0" lang="en-US" sz="1200" spc="-1" strike="noStrike">
                <a:solidFill>
                  <a:srgbClr val="898989"/>
                </a:solidFill>
                <a:latin typeface="Calibri"/>
              </a:rPr>
              <a:t>&lt;number&gt;</a:t>
            </a:fld>
            <a:endParaRPr b="0" lang="en-US"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4320"/>
            <a:ext cx="8229600" cy="1143000"/>
          </a:xfrm>
          <a:prstGeom prst="rect">
            <a:avLst/>
          </a:prstGeom>
        </p:spPr>
        <p:txBody>
          <a:bodyPr lIns="90000" rIns="90000" tIns="46800" bIns="468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e3ebf1"/>
                </a:solidFill>
                <a:latin typeface="Arial"/>
              </a:rPr>
              <a:t>Click to edit the title text format</a:t>
            </a:r>
            <a:endParaRPr b="0" lang="en-US" sz="4400" spc="-1" strike="noStrike">
              <a:solidFill>
                <a:srgbClr val="e3ebf1"/>
              </a:solidFill>
              <a:latin typeface="Arial"/>
            </a:endParaRPr>
          </a:p>
        </p:txBody>
      </p:sp>
      <p:sp>
        <p:nvSpPr>
          <p:cNvPr id="124" name="PlaceHolder 2"/>
          <p:cNvSpPr>
            <a:spLocks noGrp="1"/>
          </p:cNvSpPr>
          <p:nvPr>
            <p:ph type="body"/>
          </p:nvPr>
        </p:nvSpPr>
        <p:spPr>
          <a:xfrm>
            <a:off x="457200" y="1600200"/>
            <a:ext cx="8229600" cy="4525920"/>
          </a:xfrm>
          <a:prstGeom prst="rect">
            <a:avLst/>
          </a:prstGeom>
        </p:spPr>
        <p:txBody>
          <a:bodyPr lIns="90000" rIns="90000" tIns="46800" bIns="46800">
            <a:normAutofit/>
          </a:bodyPr>
          <a:p>
            <a:pPr marL="342720" indent="-34272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742680" indent="-28548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Second Outline Level</a:t>
            </a:r>
            <a:endParaRPr b="0" lang="en-US" sz="3200" spc="-1" strike="noStrike">
              <a:solidFill>
                <a:srgbClr val="ffffff"/>
              </a:solidFill>
              <a:latin typeface="Arial"/>
            </a:endParaRPr>
          </a:p>
          <a:p>
            <a:pPr lvl="2" marL="1143000" indent="-22860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Third Outline Level</a:t>
            </a:r>
            <a:endParaRPr b="0" lang="en-US" sz="3200" spc="-1" strike="noStrike">
              <a:solidFill>
                <a:srgbClr val="ffffff"/>
              </a:solidFill>
              <a:latin typeface="Arial"/>
            </a:endParaRPr>
          </a:p>
          <a:p>
            <a:pPr lvl="3" marL="1600200" indent="-22860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Fourth Outline Level</a:t>
            </a:r>
            <a:endParaRPr b="0" lang="en-US" sz="3200" spc="-1" strike="noStrike">
              <a:solidFill>
                <a:srgbClr val="ffffff"/>
              </a:solidFill>
              <a:latin typeface="Arial"/>
            </a:endParaRPr>
          </a:p>
          <a:p>
            <a:pPr lvl="4" marL="2057400" indent="-22860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Fifth Outline Level</a:t>
            </a:r>
            <a:endParaRPr b="0" lang="en-US" sz="3200" spc="-1" strike="noStrike">
              <a:solidFill>
                <a:srgbClr val="ffffff"/>
              </a:solidFill>
              <a:latin typeface="Arial"/>
            </a:endParaRPr>
          </a:p>
          <a:p>
            <a:pPr lvl="5" marL="2057400" indent="-22860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Sixth Outline Level</a:t>
            </a:r>
            <a:endParaRPr b="0" lang="en-US" sz="3200" spc="-1" strike="noStrike">
              <a:solidFill>
                <a:srgbClr val="ffffff"/>
              </a:solidFill>
              <a:latin typeface="Arial"/>
            </a:endParaRPr>
          </a:p>
          <a:p>
            <a:pPr lvl="6" marL="2057400" indent="-228600">
              <a:spcBef>
                <a:spcPts val="7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ffffff"/>
                </a:solidFill>
                <a:latin typeface="Arial"/>
              </a:rPr>
              <a:t>Seventh Outline Level</a:t>
            </a:r>
            <a:endParaRPr b="0" lang="en-US" sz="3200" spc="-1" strike="noStrike">
              <a:solidFill>
                <a:srgbClr val="ffffff"/>
              </a:solidFill>
              <a:latin typeface="Arial"/>
            </a:endParaRPr>
          </a:p>
        </p:txBody>
      </p:sp>
      <p:sp>
        <p:nvSpPr>
          <p:cNvPr id="125" name="PlaceHolder 3"/>
          <p:cNvSpPr>
            <a:spLocks noGrp="1"/>
          </p:cNvSpPr>
          <p:nvPr>
            <p:ph type="dt"/>
          </p:nvPr>
        </p:nvSpPr>
        <p:spPr>
          <a:xfrm>
            <a:off x="456840" y="6244920"/>
            <a:ext cx="2133720" cy="476280"/>
          </a:xfrm>
          <a:prstGeom prst="rect">
            <a:avLst/>
          </a:prstGeom>
        </p:spPr>
        <p:txBody>
          <a:bodyPr lIns="90000" rIns="90000" tIns="46800" bIns="46800">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126" name="PlaceHolder 4"/>
          <p:cNvSpPr>
            <a:spLocks noGrp="1"/>
          </p:cNvSpPr>
          <p:nvPr>
            <p:ph type="ftr"/>
          </p:nvPr>
        </p:nvSpPr>
        <p:spPr>
          <a:xfrm>
            <a:off x="3124080" y="6244920"/>
            <a:ext cx="2895840" cy="476280"/>
          </a:xfrm>
          <a:prstGeom prst="rect">
            <a:avLst/>
          </a:prstGeom>
        </p:spPr>
        <p:txBody>
          <a:bodyPr lIns="90000" rIns="90000" tIns="46800" bIns="46800">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127" name="PlaceHolder 5"/>
          <p:cNvSpPr>
            <a:spLocks noGrp="1"/>
          </p:cNvSpPr>
          <p:nvPr>
            <p:ph type="sldNum"/>
          </p:nvPr>
        </p:nvSpPr>
        <p:spPr>
          <a:xfrm>
            <a:off x="6552720" y="6244920"/>
            <a:ext cx="2133720" cy="476280"/>
          </a:xfrm>
          <a:prstGeom prst="rect">
            <a:avLst/>
          </a:prstGeom>
        </p:spPr>
        <p:txBody>
          <a:bodyPr lIns="90000" rIns="90000" tIns="46800" bIns="46800">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6A5043B7-8772-4BD5-8761-573D6DBC294D}" type="slidenum">
              <a:rPr b="0" lang="en-US" sz="1400" spc="-1" strike="noStrike">
                <a:solidFill>
                  <a:srgbClr val="ffffff"/>
                </a:solidFill>
                <a:latin typeface="Arial"/>
              </a:rPr>
              <a:t>&lt;number&gt;</a:t>
            </a:fld>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www.internetevolution.com/author.asp?section_id=715&amp;doc_id=175123&amp;" TargetMode="External"/><Relationship Id="rId2" Type="http://schemas.openxmlformats.org/officeDocument/2006/relationships/hyperlink" Target="http://mashable.com/2007/12/17/800-goog-411-free-but-not-profitable/" TargetMode="External"/><Relationship Id="rId3" Type="http://schemas.openxmlformats.org/officeDocument/2006/relationships/slideLayout" Target="../slideLayouts/slideLayout37.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hyperlink" Target="http://www.computereconomics.com/page.cfm?name=IT%20Spending%20and%20Staffing%20Study" TargetMode="External"/><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jpe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hyperlink" Target="http://www.google.com/search?q=how+to+be+rich" TargetMode="External"/><Relationship Id="rId4" Type="http://schemas.openxmlformats.org/officeDocument/2006/relationships/hyperlink" Target="http://ocw.mit.edu/" TargetMode="External"/><Relationship Id="rId5" Type="http://schemas.openxmlformats.org/officeDocument/2006/relationships/hyperlink" Target="http://zenhabits.net/2007/06/a-guide-to-cultivating-compassion-in-your-life-with-7-practices/" TargetMode="External"/><Relationship Id="rId6" Type="http://schemas.openxmlformats.org/officeDocument/2006/relationships/image" Target="../media/image23.png"/><Relationship Id="rId7" Type="http://schemas.openxmlformats.org/officeDocument/2006/relationships/image" Target="../media/image24.jpeg"/><Relationship Id="rId8" Type="http://schemas.openxmlformats.org/officeDocument/2006/relationships/slideLayout" Target="../slideLayouts/slideLayout1.xml"/><Relationship Id="rId9"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jpe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7.wmf"/><Relationship Id="rId2" Type="http://schemas.openxmlformats.org/officeDocument/2006/relationships/image" Target="../media/image28.png"/><Relationship Id="rId3" Type="http://schemas.openxmlformats.org/officeDocument/2006/relationships/image" Target="../media/image29.wmf"/><Relationship Id="rId4" Type="http://schemas.openxmlformats.org/officeDocument/2006/relationships/image" Target="../media/image30.jpeg"/><Relationship Id="rId5" Type="http://schemas.openxmlformats.org/officeDocument/2006/relationships/image" Target="../media/image31.wmf"/><Relationship Id="rId6" Type="http://schemas.openxmlformats.org/officeDocument/2006/relationships/image" Target="../media/image32.wmf"/><Relationship Id="rId7" Type="http://schemas.openxmlformats.org/officeDocument/2006/relationships/image" Target="../media/image33.jpeg"/><Relationship Id="rId8" Type="http://schemas.openxmlformats.org/officeDocument/2006/relationships/image" Target="../media/image34.jpeg"/><Relationship Id="rId9" Type="http://schemas.openxmlformats.org/officeDocument/2006/relationships/image" Target="../media/image35.jpeg"/><Relationship Id="rId10" Type="http://schemas.openxmlformats.org/officeDocument/2006/relationships/image" Target="../media/image36.png"/><Relationship Id="rId11" Type="http://schemas.openxmlformats.org/officeDocument/2006/relationships/image" Target="../media/image37.wmf"/><Relationship Id="rId12" Type="http://schemas.openxmlformats.org/officeDocument/2006/relationships/image" Target="../media/image38.wmf"/><Relationship Id="rId13" Type="http://schemas.openxmlformats.org/officeDocument/2006/relationships/image" Target="../media/image39.wmf"/><Relationship Id="rId14" Type="http://schemas.openxmlformats.org/officeDocument/2006/relationships/image" Target="../media/image40.wmf"/><Relationship Id="rId15" Type="http://schemas.openxmlformats.org/officeDocument/2006/relationships/slideLayout" Target="../slideLayouts/slideLayout1.xml"/><Relationship Id="rId16"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1.wmf"/><Relationship Id="rId2" Type="http://schemas.openxmlformats.org/officeDocument/2006/relationships/image" Target="../media/image42.png"/><Relationship Id="rId3" Type="http://schemas.openxmlformats.org/officeDocument/2006/relationships/image" Target="../media/image43.wmf"/><Relationship Id="rId4" Type="http://schemas.openxmlformats.org/officeDocument/2006/relationships/image" Target="../media/image44.jpeg"/><Relationship Id="rId5" Type="http://schemas.openxmlformats.org/officeDocument/2006/relationships/image" Target="../media/image45.wmf"/><Relationship Id="rId6" Type="http://schemas.openxmlformats.org/officeDocument/2006/relationships/image" Target="../media/image46.wmf"/><Relationship Id="rId7" Type="http://schemas.openxmlformats.org/officeDocument/2006/relationships/image" Target="../media/image47.jpeg"/><Relationship Id="rId8" Type="http://schemas.openxmlformats.org/officeDocument/2006/relationships/image" Target="../media/image48.jpeg"/><Relationship Id="rId9" Type="http://schemas.openxmlformats.org/officeDocument/2006/relationships/image" Target="../media/image49.jpeg"/><Relationship Id="rId10" Type="http://schemas.openxmlformats.org/officeDocument/2006/relationships/image" Target="../media/image50.png"/><Relationship Id="rId11" Type="http://schemas.openxmlformats.org/officeDocument/2006/relationships/image" Target="../media/image51.jpeg"/><Relationship Id="rId12" Type="http://schemas.openxmlformats.org/officeDocument/2006/relationships/image" Target="../media/image52.jpeg"/><Relationship Id="rId13" Type="http://schemas.openxmlformats.org/officeDocument/2006/relationships/image" Target="../media/image53.jpeg"/><Relationship Id="rId14" Type="http://schemas.openxmlformats.org/officeDocument/2006/relationships/image" Target="../media/image54.jpeg"/><Relationship Id="rId15" Type="http://schemas.openxmlformats.org/officeDocument/2006/relationships/image" Target="../media/image55.png"/><Relationship Id="rId16" Type="http://schemas.openxmlformats.org/officeDocument/2006/relationships/image" Target="../media/image56.png"/><Relationship Id="rId17" Type="http://schemas.openxmlformats.org/officeDocument/2006/relationships/image" Target="../media/image57.jpeg"/><Relationship Id="rId18" Type="http://schemas.openxmlformats.org/officeDocument/2006/relationships/slideLayout" Target="../slideLayouts/slideLayout1.xml"/><Relationship Id="rId19"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8.wmf"/><Relationship Id="rId2" Type="http://schemas.openxmlformats.org/officeDocument/2006/relationships/image" Target="../media/image59.png"/><Relationship Id="rId3" Type="http://schemas.openxmlformats.org/officeDocument/2006/relationships/image" Target="../media/image60.wmf"/><Relationship Id="rId4" Type="http://schemas.openxmlformats.org/officeDocument/2006/relationships/image" Target="../media/image61.jpeg"/><Relationship Id="rId5" Type="http://schemas.openxmlformats.org/officeDocument/2006/relationships/image" Target="../media/image62.wmf"/><Relationship Id="rId6" Type="http://schemas.openxmlformats.org/officeDocument/2006/relationships/image" Target="../media/image63.wmf"/><Relationship Id="rId7" Type="http://schemas.openxmlformats.org/officeDocument/2006/relationships/image" Target="../media/image64.jpeg"/><Relationship Id="rId8" Type="http://schemas.openxmlformats.org/officeDocument/2006/relationships/image" Target="../media/image65.jpeg"/><Relationship Id="rId9" Type="http://schemas.openxmlformats.org/officeDocument/2006/relationships/image" Target="../media/image66.jpe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image" Target="../media/image69.wmf"/><Relationship Id="rId13" Type="http://schemas.openxmlformats.org/officeDocument/2006/relationships/image" Target="../media/image70.jpeg"/><Relationship Id="rId14" Type="http://schemas.openxmlformats.org/officeDocument/2006/relationships/image" Target="../media/image71.wmf"/><Relationship Id="rId15" Type="http://schemas.openxmlformats.org/officeDocument/2006/relationships/image" Target="../media/image72.wmf"/><Relationship Id="rId16" Type="http://schemas.openxmlformats.org/officeDocument/2006/relationships/slideLayout" Target="../slideLayouts/slideLayout1.xml"/><Relationship Id="rId17"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jpeg"/><Relationship Id="rId3" Type="http://schemas.openxmlformats.org/officeDocument/2006/relationships/image" Target="../media/image75.wmf"/><Relationship Id="rId4" Type="http://schemas.openxmlformats.org/officeDocument/2006/relationships/image" Target="../media/image76.jpeg"/><Relationship Id="rId5" Type="http://schemas.openxmlformats.org/officeDocument/2006/relationships/image" Target="../media/image77.jpeg"/><Relationship Id="rId6" Type="http://schemas.openxmlformats.org/officeDocument/2006/relationships/image" Target="../media/image78.jpe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wmf"/><Relationship Id="rId10" Type="http://schemas.openxmlformats.org/officeDocument/2006/relationships/image" Target="../media/image82.wmf"/><Relationship Id="rId11" Type="http://schemas.openxmlformats.org/officeDocument/2006/relationships/image" Target="../media/image83.jpeg"/><Relationship Id="rId12" Type="http://schemas.openxmlformats.org/officeDocument/2006/relationships/image" Target="../media/image84.wmf"/><Relationship Id="rId13" Type="http://schemas.openxmlformats.org/officeDocument/2006/relationships/image" Target="../media/image85.png"/><Relationship Id="rId14" Type="http://schemas.openxmlformats.org/officeDocument/2006/relationships/image" Target="../media/image86.png"/><Relationship Id="rId15" Type="http://schemas.openxmlformats.org/officeDocument/2006/relationships/image" Target="../media/image87.png"/><Relationship Id="rId16" Type="http://schemas.openxmlformats.org/officeDocument/2006/relationships/image" Target="../media/image88.png"/><Relationship Id="rId17" Type="http://schemas.openxmlformats.org/officeDocument/2006/relationships/image" Target="../media/image89.wmf"/><Relationship Id="rId18" Type="http://schemas.openxmlformats.org/officeDocument/2006/relationships/slideLayout" Target="../slideLayouts/slideLayout1.xml"/><Relationship Id="rId19"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90.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94.jpe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9" Type="http://schemas.openxmlformats.org/officeDocument/2006/relationships/image" Target="../media/image103.png"/><Relationship Id="rId10" Type="http://schemas.openxmlformats.org/officeDocument/2006/relationships/image" Target="../media/image104.png"/><Relationship Id="rId11" Type="http://schemas.openxmlformats.org/officeDocument/2006/relationships/image" Target="../media/image105.png"/><Relationship Id="rId12" Type="http://schemas.openxmlformats.org/officeDocument/2006/relationships/image" Target="../media/image106.png"/><Relationship Id="rId13" Type="http://schemas.openxmlformats.org/officeDocument/2006/relationships/image" Target="../media/image107.png"/><Relationship Id="rId14" Type="http://schemas.openxmlformats.org/officeDocument/2006/relationships/image" Target="../media/image108.png"/><Relationship Id="rId15" Type="http://schemas.openxmlformats.org/officeDocument/2006/relationships/image" Target="../media/image109.png"/><Relationship Id="rId16" Type="http://schemas.openxmlformats.org/officeDocument/2006/relationships/image" Target="../media/image110.png"/><Relationship Id="rId17" Type="http://schemas.openxmlformats.org/officeDocument/2006/relationships/image" Target="../media/image111.png"/><Relationship Id="rId18" Type="http://schemas.openxmlformats.org/officeDocument/2006/relationships/image" Target="../media/image112.png"/><Relationship Id="rId19" Type="http://schemas.openxmlformats.org/officeDocument/2006/relationships/image" Target="../media/image113.png"/><Relationship Id="rId20" Type="http://schemas.openxmlformats.org/officeDocument/2006/relationships/image" Target="../media/image114.png"/><Relationship Id="rId21" Type="http://schemas.openxmlformats.org/officeDocument/2006/relationships/image" Target="../media/image115.png"/><Relationship Id="rId22" Type="http://schemas.openxmlformats.org/officeDocument/2006/relationships/image" Target="../media/image116.png"/><Relationship Id="rId23" Type="http://schemas.openxmlformats.org/officeDocument/2006/relationships/image" Target="../media/image117.png"/><Relationship Id="rId24" Type="http://schemas.openxmlformats.org/officeDocument/2006/relationships/image" Target="../media/image118.png"/><Relationship Id="rId25" Type="http://schemas.openxmlformats.org/officeDocument/2006/relationships/slideLayout" Target="../slideLayouts/slideLayout1.xml"/><Relationship Id="rId26"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wmf"/><Relationship Id="rId6" Type="http://schemas.openxmlformats.org/officeDocument/2006/relationships/image" Target="../media/image124.png"/><Relationship Id="rId7" Type="http://schemas.openxmlformats.org/officeDocument/2006/relationships/image" Target="../media/image125.png"/><Relationship Id="rId8" Type="http://schemas.openxmlformats.org/officeDocument/2006/relationships/image" Target="../media/image126.png"/><Relationship Id="rId9" Type="http://schemas.openxmlformats.org/officeDocument/2006/relationships/image" Target="../media/image127.wmf"/><Relationship Id="rId10" Type="http://schemas.openxmlformats.org/officeDocument/2006/relationships/image" Target="../media/image128.png"/><Relationship Id="rId11" Type="http://schemas.openxmlformats.org/officeDocument/2006/relationships/slideLayout" Target="../slideLayouts/slideLayout1.xml"/><Relationship Id="rId1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29.wmf"/><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wmf"/><Relationship Id="rId6" Type="http://schemas.openxmlformats.org/officeDocument/2006/relationships/image" Target="../media/image134.png"/><Relationship Id="rId7" Type="http://schemas.openxmlformats.org/officeDocument/2006/relationships/image" Target="../media/image135.png"/><Relationship Id="rId8" Type="http://schemas.openxmlformats.org/officeDocument/2006/relationships/image" Target="../media/image136.wmf"/><Relationship Id="rId9" Type="http://schemas.openxmlformats.org/officeDocument/2006/relationships/image" Target="../media/image137.png"/><Relationship Id="rId10" Type="http://schemas.openxmlformats.org/officeDocument/2006/relationships/image" Target="../media/image138.png"/><Relationship Id="rId11" Type="http://schemas.openxmlformats.org/officeDocument/2006/relationships/image" Target="../media/image139.wmf"/><Relationship Id="rId12" Type="http://schemas.openxmlformats.org/officeDocument/2006/relationships/image" Target="../media/image140.png"/><Relationship Id="rId13" Type="http://schemas.openxmlformats.org/officeDocument/2006/relationships/image" Target="../media/image141.png"/><Relationship Id="rId14" Type="http://schemas.openxmlformats.org/officeDocument/2006/relationships/image" Target="../media/image142.wmf"/><Relationship Id="rId15" Type="http://schemas.openxmlformats.org/officeDocument/2006/relationships/image" Target="../media/image143.png"/><Relationship Id="rId16" Type="http://schemas.openxmlformats.org/officeDocument/2006/relationships/image" Target="../media/image144.wmf"/><Relationship Id="rId17" Type="http://schemas.openxmlformats.org/officeDocument/2006/relationships/image" Target="../media/image145.wmf"/><Relationship Id="rId18" Type="http://schemas.openxmlformats.org/officeDocument/2006/relationships/image" Target="../media/image146.wmf"/><Relationship Id="rId19" Type="http://schemas.openxmlformats.org/officeDocument/2006/relationships/image" Target="../media/image147.wmf"/><Relationship Id="rId20" Type="http://schemas.openxmlformats.org/officeDocument/2006/relationships/image" Target="../media/image148.wmf"/><Relationship Id="rId21" Type="http://schemas.openxmlformats.org/officeDocument/2006/relationships/image" Target="../media/image149.wmf"/><Relationship Id="rId22" Type="http://schemas.openxmlformats.org/officeDocument/2006/relationships/image" Target="../media/image150.wmf"/><Relationship Id="rId23" Type="http://schemas.openxmlformats.org/officeDocument/2006/relationships/image" Target="../media/image151.wmf"/><Relationship Id="rId24" Type="http://schemas.openxmlformats.org/officeDocument/2006/relationships/slideLayout" Target="../slideLayouts/slideLayout1.xml"/><Relationship Id="rId25"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53.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Rectangle 2"/>
          <p:cNvSpPr/>
          <p:nvPr/>
        </p:nvSpPr>
        <p:spPr>
          <a:xfrm>
            <a:off x="533520" y="1066680"/>
            <a:ext cx="8076960" cy="1828800"/>
          </a:xfrm>
          <a:prstGeom prst="rect">
            <a:avLst/>
          </a:prstGeom>
          <a:noFill/>
          <a:ln w="0">
            <a:noFill/>
          </a:ln>
        </p:spPr>
        <p:style>
          <a:lnRef idx="0"/>
          <a:fillRef idx="0"/>
          <a:effectRef idx="0"/>
          <a:fontRef idx="minor"/>
        </p:style>
        <p:txBody>
          <a:bodyPr lIns="90000" rIns="90000" tIns="46800" bIns="468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br/>
            <a:r>
              <a:rPr b="0" lang="en-US" sz="4000" spc="-1" strike="noStrike">
                <a:solidFill>
                  <a:srgbClr val="e3ebf1"/>
                </a:solidFill>
                <a:latin typeface="Arial"/>
              </a:rPr>
              <a:t>Ten Myths of ICT4D</a:t>
            </a:r>
            <a:endParaRPr b="0" lang="en-US" sz="4000" spc="-1" strike="noStrike">
              <a:solidFill>
                <a:srgbClr val="ffffff"/>
              </a:solidFill>
              <a:latin typeface="Arial"/>
            </a:endParaRPr>
          </a:p>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br/>
            <a:endParaRPr b="0" lang="en-US" sz="4000" spc="-1" strike="noStrike">
              <a:solidFill>
                <a:srgbClr val="ffffff"/>
              </a:solidFill>
              <a:latin typeface="Arial"/>
            </a:endParaRPr>
          </a:p>
        </p:txBody>
      </p:sp>
      <p:sp>
        <p:nvSpPr>
          <p:cNvPr id="172" name=""/>
          <p:cNvSpPr txBox="1"/>
          <p:nvPr/>
        </p:nvSpPr>
        <p:spPr>
          <a:xfrm>
            <a:off x="457200" y="4114800"/>
            <a:ext cx="8229600" cy="1371600"/>
          </a:xfrm>
          <a:prstGeom prst="rect">
            <a:avLst/>
          </a:prstGeom>
          <a:noFill/>
          <a:ln w="0">
            <a:noFill/>
          </a:ln>
        </p:spPr>
        <p:txBody>
          <a:bodyPr>
            <a:noAutofit/>
          </a:bodyPr>
          <a:p>
            <a:pPr algn="r">
              <a:lnSpc>
                <a:spcPct val="80000"/>
              </a:lnSpc>
              <a:spcBef>
                <a:spcPts val="4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ffffff"/>
                </a:solidFill>
                <a:latin typeface="Arial"/>
              </a:rPr>
              <a:t>Kentaro Toyama</a:t>
            </a:r>
            <a:endParaRPr b="0" lang="en-US" sz="1600" spc="-1" strike="noStrike">
              <a:solidFill>
                <a:srgbClr val="ffffff"/>
              </a:solidFill>
              <a:latin typeface="Arial"/>
            </a:endParaRPr>
          </a:p>
          <a:p>
            <a:pPr algn="r">
              <a:lnSpc>
                <a:spcPct val="80000"/>
              </a:lnSpc>
              <a:spcBef>
                <a:spcPts val="4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Visiting Scholar</a:t>
            </a:r>
            <a:endParaRPr b="0" lang="en-US" sz="1600" spc="-1" strike="noStrike">
              <a:solidFill>
                <a:srgbClr val="ffffff"/>
              </a:solidFill>
              <a:latin typeface="Arial"/>
            </a:endParaRPr>
          </a:p>
          <a:p>
            <a:pPr algn="r">
              <a:lnSpc>
                <a:spcPct val="80000"/>
              </a:lnSpc>
              <a:spcBef>
                <a:spcPts val="4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University of California, Berkeley</a:t>
            </a:r>
            <a:endParaRPr b="0" lang="en-US" sz="1600" spc="-1" strike="noStrike">
              <a:solidFill>
                <a:srgbClr val="ffffff"/>
              </a:solidFill>
              <a:latin typeface="Arial"/>
            </a:endParaRPr>
          </a:p>
          <a:p>
            <a:pPr algn="r">
              <a:lnSpc>
                <a:spcPct val="80000"/>
              </a:lnSpc>
              <a:spcBef>
                <a:spcPts val="4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gn="r">
              <a:lnSpc>
                <a:spcPct val="80000"/>
              </a:lnSpc>
              <a:spcBef>
                <a:spcPts val="4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ffffff"/>
                </a:solidFill>
                <a:latin typeface="Arial"/>
              </a:rPr>
              <a:t>Presented at Summer School on Computing for Socio-Economic Development</a:t>
            </a:r>
            <a:endParaRPr b="0" lang="en-US" sz="1600" spc="-1" strike="noStrike">
              <a:solidFill>
                <a:srgbClr val="ffffff"/>
              </a:solidFill>
              <a:latin typeface="Arial"/>
            </a:endParaRPr>
          </a:p>
          <a:p>
            <a:pPr algn="r">
              <a:lnSpc>
                <a:spcPct val="80000"/>
              </a:lnSpc>
              <a:spcBef>
                <a:spcPts val="4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 </a:t>
            </a:r>
            <a:r>
              <a:rPr b="0" lang="en-US" sz="1600" spc="-1" strike="noStrike">
                <a:solidFill>
                  <a:srgbClr val="ffffff"/>
                </a:solidFill>
                <a:latin typeface="Arial"/>
              </a:rPr>
              <a:t>Microsoft Research India / Indian Institute of Science – June 23, 2010</a:t>
            </a:r>
            <a:endParaRPr b="0" lang="en-US" sz="1600" spc="-1" strike="noStrike">
              <a:solidFill>
                <a:srgbClr val="ffffff"/>
              </a:solidFill>
              <a:latin typeface="Arial"/>
            </a:endParaRPr>
          </a:p>
        </p:txBody>
      </p:sp>
      <p:pic>
        <p:nvPicPr>
          <p:cNvPr id="173" name="Picture 5" descr="rural_strip1"/>
          <p:cNvPicPr/>
          <p:nvPr/>
        </p:nvPicPr>
        <p:blipFill>
          <a:blip r:embed="rId1"/>
          <a:stretch/>
        </p:blipFill>
        <p:spPr>
          <a:xfrm>
            <a:off x="0" y="0"/>
            <a:ext cx="9144000" cy="984240"/>
          </a:xfrm>
          <a:prstGeom prst="rect">
            <a:avLst/>
          </a:prstGeom>
          <a:ln w="0">
            <a:noFill/>
          </a:ln>
        </p:spPr>
      </p:pic>
      <p:pic>
        <p:nvPicPr>
          <p:cNvPr id="174" name="Picture 6" descr="KodiaEChoupal panorama"/>
          <p:cNvPicPr/>
          <p:nvPr/>
        </p:nvPicPr>
        <p:blipFill>
          <a:blip r:embed="rId2"/>
          <a:stretch/>
        </p:blipFill>
        <p:spPr>
          <a:xfrm>
            <a:off x="0" y="6040440"/>
            <a:ext cx="9144000" cy="8175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
          <p:cNvSpPr txBox="1"/>
          <p:nvPr/>
        </p:nvSpPr>
        <p:spPr>
          <a:xfrm>
            <a:off x="2552760" y="1828440"/>
            <a:ext cx="4038480" cy="4373640"/>
          </a:xfrm>
          <a:prstGeom prst="rect">
            <a:avLst/>
          </a:prstGeom>
          <a:noFill/>
          <a:ln w="0">
            <a:noFill/>
          </a:ln>
        </p:spPr>
        <p:txBody>
          <a:bodyPr>
            <a:normAutofit/>
          </a:bodyPr>
          <a:p>
            <a:pP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In which of the following businesses does Google make a profit…?</a:t>
            </a: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Search</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YouTube</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Google Maps</a:t>
            </a: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205" name="Rectangle 3"/>
          <p:cNvSpPr/>
          <p:nvPr/>
        </p:nvSpPr>
        <p:spPr>
          <a:xfrm>
            <a:off x="2438280" y="6427800"/>
            <a:ext cx="6705720" cy="42876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a:solidFill>
                  <a:srgbClr val="ffffff"/>
                </a:solidFill>
                <a:latin typeface="Arial"/>
              </a:rPr>
              <a:t>Sources: </a:t>
            </a:r>
            <a:r>
              <a:rPr b="0" lang="en-US" sz="1100" spc="-1" strike="noStrike" u="sng">
                <a:solidFill>
                  <a:srgbClr val="66ccff"/>
                </a:solidFill>
                <a:uFillTx/>
                <a:latin typeface="Arial"/>
                <a:hlinkClick r:id="rId1"/>
              </a:rPr>
              <a:t>http://www.internetevolution.com/author.asp?section_id=715&amp;doc_id=175123&amp;</a:t>
            </a:r>
            <a:endParaRPr b="0" lang="en-US" sz="11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u="sng">
                <a:solidFill>
                  <a:srgbClr val="66ccff"/>
                </a:solidFill>
                <a:uFillTx/>
                <a:latin typeface="Arial"/>
                <a:hlinkClick r:id="rId2"/>
              </a:rPr>
              <a:t>http://mashable.com/2007/12/17/800-goog-411-free-but-not-profitable/</a:t>
            </a:r>
            <a:r>
              <a:rPr b="0" lang="en-US" sz="1100" spc="-1" strike="noStrike">
                <a:solidFill>
                  <a:srgbClr val="ffffff"/>
                </a:solidFill>
                <a:latin typeface="Arial"/>
              </a:rPr>
              <a:t> </a:t>
            </a:r>
            <a:endParaRPr b="0" lang="en-US" sz="11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 name="Rectangle 2" descr=""/>
          <p:cNvPicPr/>
          <p:nvPr/>
        </p:nvPicPr>
        <p:blipFill>
          <a:blip r:embed="rId1"/>
          <a:stretch/>
        </p:blipFill>
        <p:spPr>
          <a:xfrm>
            <a:off x="268200" y="268200"/>
            <a:ext cx="8425080" cy="1158840"/>
          </a:xfrm>
          <a:prstGeom prst="rect">
            <a:avLst/>
          </a:prstGeom>
          <a:ln w="0">
            <a:noFill/>
          </a:ln>
        </p:spPr>
      </p:pic>
      <p:sp>
        <p:nvSpPr>
          <p:cNvPr id="207" name=""/>
          <p:cNvSpPr txBox="1"/>
          <p:nvPr/>
        </p:nvSpPr>
        <p:spPr>
          <a:xfrm>
            <a:off x="533520" y="1447560"/>
            <a:ext cx="4038480" cy="4724280"/>
          </a:xfrm>
          <a:prstGeom prst="rect">
            <a:avLst/>
          </a:prstGeom>
          <a:noFill/>
          <a:ln w="0">
            <a:noFill/>
          </a:ln>
        </p:spPr>
        <p:txBody>
          <a:bodyPr>
            <a:normAutofit fontScale="94000"/>
          </a:bodyPr>
          <a:p>
            <a:pPr>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People don’t always pay for “needs.” </a:t>
            </a:r>
            <a:endParaRPr b="0" lang="en-US" sz="18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E.g., children’s education </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E.g., water purifiers</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E.g., health insurance</a:t>
            </a:r>
            <a:endParaRPr b="0" lang="en-US" sz="1600" spc="-1" strike="noStrike">
              <a:solidFill>
                <a:srgbClr val="ffffff"/>
              </a:solidFill>
              <a:latin typeface="Arial"/>
            </a:endParaRPr>
          </a:p>
          <a:p>
            <a:pPr>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a:t>
            </a:r>
            <a:r>
              <a:rPr b="0" lang="en-US" sz="1800" spc="-1" strike="noStrike">
                <a:solidFill>
                  <a:srgbClr val="ffffff"/>
                </a:solidFill>
                <a:latin typeface="Arial"/>
              </a:rPr>
              <a:t>Poverty premium” exists for a reason. Poor populations are…</a:t>
            </a:r>
            <a:endParaRPr b="0" lang="en-US" sz="18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Harder to reach</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A greater risk</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Poor! (Less disposable income)</a:t>
            </a:r>
            <a:endParaRPr b="0" lang="en-US" sz="1600" spc="-1" strike="noStrike">
              <a:solidFill>
                <a:srgbClr val="ffffff"/>
              </a:solidFill>
              <a:latin typeface="Arial"/>
            </a:endParaRPr>
          </a:p>
          <a:p>
            <a:pPr>
              <a:lnSpc>
                <a:spcPct val="90000"/>
              </a:lnSpc>
              <a:spcBef>
                <a:spcPts val="3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800" spc="-1" strike="noStrike">
                <a:solidFill>
                  <a:srgbClr val="ffffff"/>
                </a:solidFill>
                <a:latin typeface="Arial"/>
              </a:rPr>
              <a:t>Someone </a:t>
            </a:r>
            <a:r>
              <a:rPr b="0" lang="en-US" sz="1800" spc="-1" strike="noStrike">
                <a:solidFill>
                  <a:srgbClr val="ffffff"/>
                </a:solidFill>
                <a:latin typeface="Arial"/>
              </a:rPr>
              <a:t>has to pay.</a:t>
            </a:r>
            <a:endParaRPr b="0" lang="en-US" sz="18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The poor are poor.</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Their governments are poor.</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Their donors are limited.</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Even ads are ultimately paid for by customers, who in this case, are poor.</a:t>
            </a:r>
            <a:endParaRPr b="0" lang="en-US" sz="1600" spc="-1" strike="noStrike">
              <a:solidFill>
                <a:srgbClr val="ffffff"/>
              </a:solidFill>
              <a:latin typeface="Arial"/>
            </a:endParaRPr>
          </a:p>
          <a:p>
            <a:pPr>
              <a:lnSpc>
                <a:spcPct val="90000"/>
              </a:lnSpc>
              <a:spcBef>
                <a:spcPts val="2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lvl="1" marL="742680" indent="-285480">
              <a:lnSpc>
                <a:spcPct val="90000"/>
              </a:lnSpc>
              <a:spcBef>
                <a:spcPts val="2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600" spc="-1" strike="noStrike">
              <a:solidFill>
                <a:srgbClr val="ffffff"/>
              </a:solidFill>
              <a:latin typeface="Arial"/>
            </a:endParaRPr>
          </a:p>
        </p:txBody>
      </p:sp>
      <p:sp>
        <p:nvSpPr>
          <p:cNvPr id="208" name="TextBox 4"/>
          <p:cNvSpPr/>
          <p:nvPr/>
        </p:nvSpPr>
        <p:spPr>
          <a:xfrm>
            <a:off x="488160" y="228600"/>
            <a:ext cx="9442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Myth 4</a:t>
            </a:r>
            <a:endParaRPr b="0" lang="en-US" sz="2000" spc="-1" strike="noStrike">
              <a:solidFill>
                <a:srgbClr val="ffffff"/>
              </a:solidFill>
              <a:latin typeface="Arial"/>
            </a:endParaRPr>
          </a:p>
        </p:txBody>
      </p:sp>
      <p:pic>
        <p:nvPicPr>
          <p:cNvPr id="209" name="Picture 7" descr=""/>
          <p:cNvPicPr/>
          <p:nvPr/>
        </p:nvPicPr>
        <p:blipFill>
          <a:blip r:embed="rId2"/>
          <a:stretch/>
        </p:blipFill>
        <p:spPr>
          <a:xfrm>
            <a:off x="5257800" y="1676520"/>
            <a:ext cx="3029040" cy="4038480"/>
          </a:xfrm>
          <a:prstGeom prst="rect">
            <a:avLst/>
          </a:prstGeom>
          <a:ln w="15840">
            <a:solidFill>
              <a:srgbClr val="ffffff"/>
            </a:solidFill>
            <a:miter/>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
          <p:cNvSpPr txBox="1"/>
          <p:nvPr/>
        </p:nvSpPr>
        <p:spPr>
          <a:xfrm>
            <a:off x="2590920" y="1828800"/>
            <a:ext cx="4038480" cy="4145040"/>
          </a:xfrm>
          <a:prstGeom prst="rect">
            <a:avLst/>
          </a:prstGeom>
          <a:noFill/>
          <a:ln w="0">
            <a:noFill/>
          </a:ln>
        </p:spPr>
        <p:txBody>
          <a:bodyPr>
            <a:normAutofit/>
          </a:bodyPr>
          <a:p>
            <a:pP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Do you consistently…?</a:t>
            </a: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Exercise</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Avoid unhealthy foods</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Wear a seatbelt</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Start assignments early enough to do a good job</a:t>
            </a: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Rectangle 2" descr=""/>
          <p:cNvPicPr/>
          <p:nvPr/>
        </p:nvPicPr>
        <p:blipFill>
          <a:blip r:embed="rId1"/>
          <a:stretch/>
        </p:blipFill>
        <p:spPr>
          <a:xfrm>
            <a:off x="268200" y="268200"/>
            <a:ext cx="8425080" cy="1158840"/>
          </a:xfrm>
          <a:prstGeom prst="rect">
            <a:avLst/>
          </a:prstGeom>
          <a:ln w="0">
            <a:noFill/>
          </a:ln>
        </p:spPr>
      </p:pic>
      <p:sp>
        <p:nvSpPr>
          <p:cNvPr id="212" name=""/>
          <p:cNvSpPr txBox="1"/>
          <p:nvPr/>
        </p:nvSpPr>
        <p:spPr>
          <a:xfrm>
            <a:off x="4648320" y="1599840"/>
            <a:ext cx="4038480" cy="4419720"/>
          </a:xfrm>
          <a:prstGeom prst="rect">
            <a:avLst/>
          </a:prstGeom>
          <a:noFill/>
          <a:ln w="0">
            <a:noFill/>
          </a:ln>
        </p:spPr>
        <p:txBody>
          <a:bodyPr>
            <a:normAutofit fontScale="86000"/>
          </a:bodyPr>
          <a:p>
            <a:pPr>
              <a:lnSpc>
                <a:spcPct val="90000"/>
              </a:lnSpc>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People don’t do what’s “best” for them. </a:t>
            </a:r>
            <a:endParaRPr b="0" lang="en-US" sz="2000" spc="-1" strike="noStrike">
              <a:solidFill>
                <a:srgbClr val="ffffff"/>
              </a:solidFill>
              <a:latin typeface="Arial"/>
            </a:endParaRPr>
          </a:p>
          <a:p>
            <a:pPr>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Spend today versus save for tomorrow</a:t>
            </a: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Children’s education versus extra labor in field</a:t>
            </a: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10% of curable blind don’t go to have surgery, even when cost-free.</a:t>
            </a: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800" spc="-1" strike="noStrike">
                <a:solidFill>
                  <a:srgbClr val="ffffff"/>
                </a:solidFill>
                <a:latin typeface="Arial"/>
              </a:rPr>
              <a:t>Many people don’t wear seatbelts or stop smoking, although they understand the implications.</a:t>
            </a:r>
            <a:endParaRPr b="0" lang="en-US" sz="1800" spc="-1" strike="noStrike">
              <a:solidFill>
                <a:srgbClr val="ffffff"/>
              </a:solidFill>
              <a:latin typeface="Arial"/>
            </a:endParaRPr>
          </a:p>
        </p:txBody>
      </p:sp>
      <p:sp>
        <p:nvSpPr>
          <p:cNvPr id="213" name="TextBox 4"/>
          <p:cNvSpPr/>
          <p:nvPr/>
        </p:nvSpPr>
        <p:spPr>
          <a:xfrm>
            <a:off x="488160" y="228600"/>
            <a:ext cx="9442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Myth 5</a:t>
            </a:r>
            <a:endParaRPr b="0" lang="en-US" sz="2000" spc="-1" strike="noStrike">
              <a:solidFill>
                <a:srgbClr val="ffffff"/>
              </a:solidFill>
              <a:latin typeface="Arial"/>
            </a:endParaRPr>
          </a:p>
        </p:txBody>
      </p:sp>
      <p:pic>
        <p:nvPicPr>
          <p:cNvPr id="214" name="Picture 2" descr="C:\Projects\X\DSCN1963 small.jpg"/>
          <p:cNvPicPr/>
          <p:nvPr/>
        </p:nvPicPr>
        <p:blipFill>
          <a:blip r:embed="rId2"/>
          <a:stretch/>
        </p:blipFill>
        <p:spPr>
          <a:xfrm>
            <a:off x="533520" y="2209680"/>
            <a:ext cx="3963960" cy="3092400"/>
          </a:xfrm>
          <a:prstGeom prst="rect">
            <a:avLst/>
          </a:prstGeom>
          <a:ln w="15840">
            <a:solidFill>
              <a:srgbClr val="ffffff"/>
            </a:solidFill>
            <a:miter/>
          </a:ln>
        </p:spPr>
      </p:pic>
      <p:sp>
        <p:nvSpPr>
          <p:cNvPr id="215" name="Rectangle 7"/>
          <p:cNvSpPr/>
          <p:nvPr/>
        </p:nvSpPr>
        <p:spPr>
          <a:xfrm>
            <a:off x="1447920" y="6581880"/>
            <a:ext cx="7696080" cy="27648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Photo Credit: Divya Ramachandran</a:t>
            </a:r>
            <a:endParaRPr b="0" lang="en-US" sz="1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
          <p:cNvSpPr txBox="1"/>
          <p:nvPr/>
        </p:nvSpPr>
        <p:spPr>
          <a:xfrm>
            <a:off x="1143000" y="2361960"/>
            <a:ext cx="6934320" cy="3382920"/>
          </a:xfrm>
          <a:prstGeom prst="rect">
            <a:avLst/>
          </a:prstGeom>
          <a:noFill/>
          <a:ln w="0">
            <a:noFill/>
          </a:ln>
        </p:spPr>
        <p:txBody>
          <a:bodyPr>
            <a:normAutofit/>
          </a:bodyPr>
          <a:p>
            <a:pPr algn="just">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You and a poor rural farmer are each given a single e-mail account and asked to raise as much money for the charity of your choice.</a:t>
            </a:r>
            <a:endParaRPr b="0" lang="en-US" sz="2400" spc="-1" strike="noStrike">
              <a:solidFill>
                <a:srgbClr val="ffffff"/>
              </a:solidFill>
              <a:latin typeface="Arial"/>
            </a:endParaRPr>
          </a:p>
          <a:p>
            <a:pPr algn="ct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algn="ct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Who would be able to raise more money?</a:t>
            </a: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Rectangle 2" descr=""/>
          <p:cNvPicPr/>
          <p:nvPr/>
        </p:nvPicPr>
        <p:blipFill>
          <a:blip r:embed="rId1"/>
          <a:stretch/>
        </p:blipFill>
        <p:spPr>
          <a:xfrm>
            <a:off x="268200" y="268200"/>
            <a:ext cx="8425080" cy="1158840"/>
          </a:xfrm>
          <a:prstGeom prst="rect">
            <a:avLst/>
          </a:prstGeom>
          <a:ln w="0">
            <a:noFill/>
          </a:ln>
        </p:spPr>
      </p:pic>
      <p:sp>
        <p:nvSpPr>
          <p:cNvPr id="218" name=""/>
          <p:cNvSpPr txBox="1"/>
          <p:nvPr/>
        </p:nvSpPr>
        <p:spPr>
          <a:xfrm>
            <a:off x="457200" y="2286000"/>
            <a:ext cx="4038480" cy="3733920"/>
          </a:xfrm>
          <a:prstGeom prst="rect">
            <a:avLst/>
          </a:prstGeom>
          <a:noFill/>
          <a:ln w="0">
            <a:noFill/>
          </a:ln>
        </p:spPr>
        <p:txBody>
          <a:bodyPr>
            <a:normAutofit/>
          </a:bodyPr>
          <a:p>
            <a:pPr>
              <a:lnSpc>
                <a:spcPct val="90000"/>
              </a:lnSpc>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Or, “the Internet democratizes…”</a:t>
            </a:r>
            <a:endParaRPr b="0" lang="en-US" sz="2000" spc="-1" strike="noStrike">
              <a:solidFill>
                <a:srgbClr val="ffffff"/>
              </a:solidFill>
              <a:latin typeface="Arial"/>
            </a:endParaRPr>
          </a:p>
          <a:p>
            <a:pPr>
              <a:lnSpc>
                <a:spcPct val="90000"/>
              </a:lnSpc>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a:lnSpc>
                <a:spcPct val="90000"/>
              </a:lnSpc>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Or, “the world is flat (because of technology)”</a:t>
            </a:r>
            <a:endParaRPr b="0" lang="en-US" sz="2000" spc="-1" strike="noStrike">
              <a:solidFill>
                <a:srgbClr val="ffffff"/>
              </a:solidFill>
              <a:latin typeface="Arial"/>
            </a:endParaRPr>
          </a:p>
          <a:p>
            <a:pPr>
              <a:lnSpc>
                <a:spcPct val="90000"/>
              </a:lnSpc>
              <a:spcBef>
                <a:spcPts val="2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lnSpc>
                <a:spcPct val="90000"/>
              </a:lnSpc>
              <a:spcBef>
                <a:spcPts val="448"/>
              </a:spcBef>
              <a:buClr>
                <a:srgbClr val="ffff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00"/>
                </a:solidFill>
                <a:latin typeface="Arial"/>
              </a:rPr>
              <a:t>Technology is multiplicative, not additive </a:t>
            </a:r>
            <a:r>
              <a:rPr b="0" lang="en-US" sz="1800" spc="-1" strike="noStrike">
                <a:solidFill>
                  <a:srgbClr val="ffffff"/>
                </a:solidFill>
                <a:latin typeface="Arial"/>
              </a:rPr>
              <a:t>(e.g., Tichenor et al., 1970)</a:t>
            </a: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p:txBody>
      </p:sp>
      <p:sp>
        <p:nvSpPr>
          <p:cNvPr id="219" name="Rectangle 5"/>
          <p:cNvSpPr/>
          <p:nvPr/>
        </p:nvSpPr>
        <p:spPr>
          <a:xfrm>
            <a:off x="0" y="6027840"/>
            <a:ext cx="9144000" cy="82404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Photo credit: Rikin Gandhi</a:t>
            </a:r>
            <a:endParaRPr b="0" lang="en-US" sz="12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Reference: Tichenor, P.J., Donohue, G.A., &amp; Olien, C.N. (1970). </a:t>
            </a:r>
            <a:endParaRPr b="0" lang="en-US" sz="12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Mass media and the differential growth in knowledge. </a:t>
            </a:r>
            <a:endParaRPr b="0" lang="en-US" sz="12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Public Opinion Quarterly, 34, 158-70.</a:t>
            </a:r>
            <a:endParaRPr b="0" lang="en-US" sz="1200" spc="-1" strike="noStrike">
              <a:solidFill>
                <a:srgbClr val="ffffff"/>
              </a:solidFill>
              <a:latin typeface="Arial"/>
            </a:endParaRPr>
          </a:p>
        </p:txBody>
      </p:sp>
      <p:sp>
        <p:nvSpPr>
          <p:cNvPr id="220" name="TextBox 6"/>
          <p:cNvSpPr/>
          <p:nvPr/>
        </p:nvSpPr>
        <p:spPr>
          <a:xfrm>
            <a:off x="488160" y="228600"/>
            <a:ext cx="9442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Myth 6</a:t>
            </a:r>
            <a:endParaRPr b="0" lang="en-US" sz="2000" spc="-1" strike="noStrike">
              <a:solidFill>
                <a:srgbClr val="ffffff"/>
              </a:solidFill>
              <a:latin typeface="Arial"/>
            </a:endParaRPr>
          </a:p>
        </p:txBody>
      </p:sp>
      <p:pic>
        <p:nvPicPr>
          <p:cNvPr id="221" name="Picture 3" descr="\\msrind\msrionly\v-riking\techfest\Trip10 145.jpg"/>
          <p:cNvPicPr/>
          <p:nvPr/>
        </p:nvPicPr>
        <p:blipFill>
          <a:blip r:embed="rId2"/>
          <a:stretch/>
        </p:blipFill>
        <p:spPr>
          <a:xfrm>
            <a:off x="4602240" y="1987560"/>
            <a:ext cx="4243320" cy="32306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
          <p:cNvSpPr txBox="1"/>
          <p:nvPr/>
        </p:nvSpPr>
        <p:spPr>
          <a:xfrm>
            <a:off x="2590920" y="1828800"/>
            <a:ext cx="4038480" cy="4145040"/>
          </a:xfrm>
          <a:prstGeom prst="rect">
            <a:avLst/>
          </a:prstGeom>
          <a:noFill/>
          <a:ln w="0">
            <a:noFill/>
          </a:ln>
        </p:spPr>
        <p:txBody>
          <a:bodyPr>
            <a:normAutofit/>
          </a:bodyPr>
          <a:p>
            <a:pP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Which of the following will have the most impact on making you fitter…?</a:t>
            </a: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Buying a treadmill </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Self-imposed exercise regimen</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Hiring a physical trainer</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Rectangle 2" descr=""/>
          <p:cNvPicPr/>
          <p:nvPr/>
        </p:nvPicPr>
        <p:blipFill>
          <a:blip r:embed="rId1"/>
          <a:stretch/>
        </p:blipFill>
        <p:spPr>
          <a:xfrm>
            <a:off x="328680" y="268200"/>
            <a:ext cx="8364600" cy="1158840"/>
          </a:xfrm>
          <a:prstGeom prst="rect">
            <a:avLst/>
          </a:prstGeom>
          <a:ln w="0">
            <a:noFill/>
          </a:ln>
        </p:spPr>
      </p:pic>
      <p:sp>
        <p:nvSpPr>
          <p:cNvPr id="224" name=""/>
          <p:cNvSpPr txBox="1"/>
          <p:nvPr/>
        </p:nvSpPr>
        <p:spPr>
          <a:xfrm>
            <a:off x="4800600" y="1523520"/>
            <a:ext cx="4038480" cy="4419720"/>
          </a:xfrm>
          <a:prstGeom prst="rect">
            <a:avLst/>
          </a:prstGeom>
          <a:noFill/>
          <a:ln w="0">
            <a:noFill/>
          </a:ln>
        </p:spPr>
        <p:txBody>
          <a:bodyPr>
            <a:normAutofit fontScale="85000"/>
          </a:bodyPr>
          <a:p>
            <a:pPr>
              <a:lnSpc>
                <a:spcPct val="90000"/>
              </a:lnSpc>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Some things do leapfrog:</a:t>
            </a:r>
            <a:endParaRPr b="0" lang="en-US" sz="20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Upper class capacity</a:t>
            </a:r>
            <a:endParaRPr b="0" lang="en-US" sz="1600" spc="-1" strike="noStrike">
              <a:solidFill>
                <a:srgbClr val="ffffff"/>
              </a:solidFill>
              <a:latin typeface="Arial"/>
            </a:endParaRPr>
          </a:p>
          <a:p>
            <a:pPr lvl="2" marL="1143000" indent="-228600">
              <a:lnSpc>
                <a:spcPct val="90000"/>
              </a:lnSpc>
              <a:spcBef>
                <a:spcPts val="275"/>
              </a:spcBef>
              <a:buClr>
                <a:srgbClr val="ffffff"/>
              </a:buClr>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a:solidFill>
                  <a:srgbClr val="ffffff"/>
                </a:solidFill>
                <a:latin typeface="Arial"/>
              </a:rPr>
              <a:t>E.g., recent Indian upper class</a:t>
            </a:r>
            <a:endParaRPr b="0" lang="en-US" sz="11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a:t>
            </a:r>
            <a:r>
              <a:rPr b="0" lang="en-US" sz="1600" spc="-1" strike="noStrike">
                <a:solidFill>
                  <a:srgbClr val="ffffff"/>
                </a:solidFill>
                <a:latin typeface="Arial"/>
              </a:rPr>
              <a:t>Adopted” poor children</a:t>
            </a:r>
            <a:endParaRPr b="0" lang="en-US" sz="1600" spc="-1" strike="noStrike">
              <a:solidFill>
                <a:srgbClr val="ffffff"/>
              </a:solidFill>
              <a:latin typeface="Arial"/>
            </a:endParaRPr>
          </a:p>
          <a:p>
            <a:pPr lvl="2" marL="1143000" indent="-228600">
              <a:lnSpc>
                <a:spcPct val="90000"/>
              </a:lnSpc>
              <a:spcBef>
                <a:spcPts val="275"/>
              </a:spcBef>
              <a:buClr>
                <a:srgbClr val="ffffff"/>
              </a:buClr>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a:solidFill>
                  <a:srgbClr val="ffffff"/>
                </a:solidFill>
                <a:latin typeface="Arial"/>
              </a:rPr>
              <a:t>E.g., Shanti Bhavan</a:t>
            </a:r>
            <a:endParaRPr b="0" lang="en-US" sz="11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New technology over old technology</a:t>
            </a:r>
            <a:endParaRPr b="0" lang="en-US" sz="1600" spc="-1" strike="noStrike">
              <a:solidFill>
                <a:srgbClr val="ffffff"/>
              </a:solidFill>
              <a:latin typeface="Arial"/>
            </a:endParaRPr>
          </a:p>
          <a:p>
            <a:pPr lvl="2" marL="1143000" indent="-228600">
              <a:lnSpc>
                <a:spcPct val="90000"/>
              </a:lnSpc>
              <a:spcBef>
                <a:spcPts val="275"/>
              </a:spcBef>
              <a:buClr>
                <a:srgbClr val="ffffff"/>
              </a:buClr>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a:solidFill>
                  <a:srgbClr val="ffffff"/>
                </a:solidFill>
                <a:latin typeface="Arial"/>
              </a:rPr>
              <a:t>E.g., broadband over dial-up</a:t>
            </a:r>
            <a:endParaRPr b="0" lang="en-US" sz="1100" spc="-1" strike="noStrike">
              <a:solidFill>
                <a:srgbClr val="ffffff"/>
              </a:solidFill>
              <a:latin typeface="Arial"/>
            </a:endParaRPr>
          </a:p>
          <a:p>
            <a:pPr lvl="2" marL="1143000" indent="-228600">
              <a:lnSpc>
                <a:spcPct val="90000"/>
              </a:lnSpc>
              <a:spcBef>
                <a:spcPts val="275"/>
              </a:spcBef>
              <a:buClr>
                <a:srgbClr val="ffffff"/>
              </a:buClr>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a:solidFill>
                  <a:srgbClr val="ffffff"/>
                </a:solidFill>
                <a:latin typeface="Arial"/>
              </a:rPr>
              <a:t>E.g., mobile phone over landline phone</a:t>
            </a:r>
            <a:endParaRPr b="0" lang="en-US" sz="1100" spc="-1" strike="noStrike">
              <a:solidFill>
                <a:srgbClr val="ffffff"/>
              </a:solidFill>
              <a:latin typeface="Arial"/>
            </a:endParaRPr>
          </a:p>
          <a:p>
            <a:pPr>
              <a:lnSpc>
                <a:spcPct val="90000"/>
              </a:lnSpc>
              <a:spcBef>
                <a:spcPts val="3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100" spc="-1" strike="noStrike">
              <a:solidFill>
                <a:srgbClr val="ffffff"/>
              </a:solidFill>
              <a:latin typeface="Arial"/>
            </a:endParaRPr>
          </a:p>
          <a:p>
            <a:pPr>
              <a:lnSpc>
                <a:spcPct val="90000"/>
              </a:lnSpc>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But…</a:t>
            </a:r>
            <a:endParaRPr b="0" lang="en-US" sz="20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Human capacity develops slowly</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Role of technology in education is poorly understood.</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600" spc="-1" strike="noStrike">
                <a:solidFill>
                  <a:srgbClr val="ffffff"/>
                </a:solidFill>
                <a:latin typeface="Arial"/>
              </a:rPr>
              <a:t>Owning an treadmill doesn’t make you fitter in itself.</a:t>
            </a:r>
            <a:endParaRPr b="0" lang="en-US" sz="1600" spc="-1" strike="noStrike">
              <a:solidFill>
                <a:srgbClr val="ffffff"/>
              </a:solidFill>
              <a:latin typeface="Arial"/>
            </a:endParaRPr>
          </a:p>
          <a:p>
            <a:pPr lvl="1" marL="742680" indent="-285480">
              <a:lnSpc>
                <a:spcPct val="90000"/>
              </a:lnSpc>
              <a:spcBef>
                <a:spcPts val="400"/>
              </a:spcBef>
              <a:buClr>
                <a:srgbClr val="ffff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nSpc>
                <a:spcPct val="90000"/>
              </a:lnSpc>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00"/>
                </a:solidFill>
                <a:latin typeface="Arial"/>
              </a:rPr>
              <a:t>Education and human capacity are the critical things.</a:t>
            </a:r>
            <a:endParaRPr b="0" lang="en-US" sz="2000" spc="-1" strike="noStrike">
              <a:solidFill>
                <a:srgbClr val="ffffff"/>
              </a:solidFill>
              <a:latin typeface="Arial"/>
            </a:endParaRPr>
          </a:p>
          <a:p>
            <a:pPr lvl="1" marL="742680" indent="-285480">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225" name="TextBox 4"/>
          <p:cNvSpPr/>
          <p:nvPr/>
        </p:nvSpPr>
        <p:spPr>
          <a:xfrm>
            <a:off x="488160" y="228600"/>
            <a:ext cx="9442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Myth 7</a:t>
            </a:r>
            <a:endParaRPr b="0" lang="en-US" sz="2000" spc="-1" strike="noStrike">
              <a:solidFill>
                <a:srgbClr val="ffffff"/>
              </a:solidFill>
              <a:latin typeface="Arial"/>
            </a:endParaRPr>
          </a:p>
        </p:txBody>
      </p:sp>
      <p:sp>
        <p:nvSpPr>
          <p:cNvPr id="226" name="Rectangle 7"/>
          <p:cNvSpPr/>
          <p:nvPr/>
        </p:nvSpPr>
        <p:spPr>
          <a:xfrm>
            <a:off x="1447920" y="6581880"/>
            <a:ext cx="7696080" cy="27648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Photo Credit: Divya Ramachandran</a:t>
            </a:r>
            <a:endParaRPr b="0" lang="en-US" sz="1200" spc="-1" strike="noStrike">
              <a:solidFill>
                <a:srgbClr val="ffffff"/>
              </a:solidFill>
              <a:latin typeface="Arial"/>
            </a:endParaRPr>
          </a:p>
        </p:txBody>
      </p:sp>
      <p:pic>
        <p:nvPicPr>
          <p:cNvPr id="227" name="Picture 9" descr="DSC_0331"/>
          <p:cNvPicPr/>
          <p:nvPr/>
        </p:nvPicPr>
        <p:blipFill>
          <a:blip r:embed="rId2"/>
          <a:srcRect l="5002" t="0" r="15001" b="13568"/>
          <a:stretch/>
        </p:blipFill>
        <p:spPr>
          <a:xfrm>
            <a:off x="533520" y="2286000"/>
            <a:ext cx="3733560" cy="2776680"/>
          </a:xfrm>
          <a:prstGeom prst="rect">
            <a:avLst/>
          </a:prstGeom>
          <a:ln w="15840">
            <a:solidFill>
              <a:srgbClr val="ffffff"/>
            </a:solidFill>
            <a:miter/>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
          <p:cNvSpPr txBox="1"/>
          <p:nvPr/>
        </p:nvSpPr>
        <p:spPr>
          <a:xfrm>
            <a:off x="2590920" y="1828800"/>
            <a:ext cx="4038480" cy="4145040"/>
          </a:xfrm>
          <a:prstGeom prst="rect">
            <a:avLst/>
          </a:prstGeom>
          <a:noFill/>
          <a:ln w="0">
            <a:noFill/>
          </a:ln>
        </p:spPr>
        <p:txBody>
          <a:bodyPr>
            <a:normAutofit/>
          </a:bodyPr>
          <a:p>
            <a:pPr algn="just">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How much does a typical US corporation spend on its IT budget per user per year…?</a:t>
            </a: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$70</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$700</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$7000</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$70000</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229" name="Right Arrow 3"/>
          <p:cNvSpPr/>
          <p:nvPr/>
        </p:nvSpPr>
        <p:spPr>
          <a:xfrm>
            <a:off x="2154240" y="4475160"/>
            <a:ext cx="838080" cy="380880"/>
          </a:xfrm>
          <a:custGeom>
            <a:avLst/>
            <a:gdLst/>
            <a:ahLst/>
            <a:rect l="0" t="0" r="r" b="b"/>
            <a:pathLst>
              <a:path w="2330" h="1060">
                <a:moveTo>
                  <a:pt x="0" y="264"/>
                </a:moveTo>
                <a:lnTo>
                  <a:pt x="1799" y="264"/>
                </a:lnTo>
                <a:lnTo>
                  <a:pt x="1799" y="0"/>
                </a:lnTo>
                <a:lnTo>
                  <a:pt x="2329" y="529"/>
                </a:lnTo>
                <a:lnTo>
                  <a:pt x="1799" y="1059"/>
                </a:lnTo>
                <a:lnTo>
                  <a:pt x="1799" y="794"/>
                </a:lnTo>
                <a:lnTo>
                  <a:pt x="0" y="794"/>
                </a:lnTo>
                <a:lnTo>
                  <a:pt x="0" y="264"/>
                </a:lnTo>
              </a:path>
            </a:pathLst>
          </a:custGeom>
          <a:solidFill>
            <a:srgbClr val="ff0000"/>
          </a:solidFill>
          <a:ln w="15840">
            <a:solidFill>
              <a:srgbClr val="ffffff"/>
            </a:solidFill>
            <a:round/>
          </a:ln>
        </p:spPr>
        <p:style>
          <a:lnRef idx="0"/>
          <a:fillRef idx="0"/>
          <a:effectRef idx="0"/>
          <a:fontRef idx="minor"/>
        </p:style>
      </p:sp>
      <p:sp>
        <p:nvSpPr>
          <p:cNvPr id="230" name="Rectangle 4"/>
          <p:cNvSpPr/>
          <p:nvPr/>
        </p:nvSpPr>
        <p:spPr>
          <a:xfrm>
            <a:off x="0" y="6396120"/>
            <a:ext cx="9144000" cy="45900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Source: Computer Economics (2009) </a:t>
            </a:r>
            <a:r>
              <a:rPr b="0" i="1" lang="en-US" sz="1200" spc="-1" strike="noStrike">
                <a:solidFill>
                  <a:srgbClr val="ffffff"/>
                </a:solidFill>
                <a:latin typeface="Arial"/>
              </a:rPr>
              <a:t>IT Spending and Staffing Benchmarks 2009/2010</a:t>
            </a:r>
            <a:r>
              <a:rPr b="0" lang="en-US" sz="1200" spc="-1" strike="noStrike">
                <a:solidFill>
                  <a:srgbClr val="ffffff"/>
                </a:solidFill>
                <a:latin typeface="Arial"/>
              </a:rPr>
              <a:t>.</a:t>
            </a:r>
            <a:endParaRPr b="0" lang="en-US" sz="12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u="sng">
                <a:solidFill>
                  <a:srgbClr val="66ccff"/>
                </a:solidFill>
                <a:uFillTx/>
                <a:latin typeface="Arial"/>
                <a:hlinkClick r:id="rId1"/>
              </a:rPr>
              <a:t>http://www.computereconomics.com/page.cfm?name=IT%20Spending%20and%20Staffing%20Study</a:t>
            </a:r>
            <a:r>
              <a:rPr b="0" lang="en-US" sz="1200" spc="-1" strike="noStrike">
                <a:solidFill>
                  <a:srgbClr val="ffffff"/>
                </a:solidFill>
                <a:latin typeface="Arial"/>
              </a:rPr>
              <a:t> </a:t>
            </a:r>
            <a:endParaRPr b="0" lang="en-US" sz="12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6" dur="indefinite" restart="never" nodeType="tmRoot">
          <p:childTnLst>
            <p:seq>
              <p:cTn id="27" dur="indefinite" nodeType="mainSeq">
                <p:childTnLst>
                  <p:par>
                    <p:cTn id="28" fill="hold">
                      <p:stCondLst>
                        <p:cond delay="indefinite"/>
                      </p:stCondLst>
                      <p:childTnLst>
                        <p:par>
                          <p:cTn id="29" fill="hold">
                            <p:stCondLst>
                              <p:cond delay="0"/>
                            </p:stCondLst>
                            <p:childTnLst>
                              <p:par>
                                <p:cTn id="30" nodeType="clickEffect" fill="hold" presetClass="entr" presetID="1">
                                  <p:stCondLst>
                                    <p:cond delay="0"/>
                                  </p:stCondLst>
                                  <p:childTnLst>
                                    <p:set>
                                      <p:cBhvr>
                                        <p:cTn id="31" dur="1" fill="hold">
                                          <p:stCondLst>
                                            <p:cond delay="0"/>
                                          </p:stCondLst>
                                        </p:cTn>
                                        <p:tgtEl>
                                          <p:spTgt spid="229"/>
                                        </p:tgtEl>
                                        <p:attrNameLst>
                                          <p:attrName>style.visibility</p:attrName>
                                        </p:attrNameLst>
                                      </p:cBhvr>
                                      <p:to>
                                        <p:strVal val="visible"/>
                                      </p:to>
                                    </p:set>
                                  </p:childTnLst>
                                </p:cTn>
                              </p:par>
                              <p:par>
                                <p:cTn id="32" nodeType="withEffect" fill="hold" presetClass="entr" presetID="1">
                                  <p:stCondLst>
                                    <p:cond delay="0"/>
                                  </p:stCondLst>
                                  <p:childTnLst>
                                    <p:set>
                                      <p:cBhvr>
                                        <p:cTn id="33"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Rectangle 2" descr=""/>
          <p:cNvPicPr/>
          <p:nvPr/>
        </p:nvPicPr>
        <p:blipFill>
          <a:blip r:embed="rId1"/>
          <a:stretch/>
        </p:blipFill>
        <p:spPr>
          <a:xfrm>
            <a:off x="298440" y="268200"/>
            <a:ext cx="8400960" cy="1158840"/>
          </a:xfrm>
          <a:prstGeom prst="rect">
            <a:avLst/>
          </a:prstGeom>
          <a:ln w="0">
            <a:noFill/>
          </a:ln>
        </p:spPr>
      </p:pic>
      <p:sp>
        <p:nvSpPr>
          <p:cNvPr id="232" name="TextBox 12"/>
          <p:cNvSpPr/>
          <p:nvPr/>
        </p:nvSpPr>
        <p:spPr>
          <a:xfrm>
            <a:off x="488160" y="228600"/>
            <a:ext cx="9442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Myth 8</a:t>
            </a:r>
            <a:endParaRPr b="0" lang="en-US" sz="2000" spc="-1" strike="noStrike">
              <a:solidFill>
                <a:srgbClr val="ffffff"/>
              </a:solidFill>
              <a:latin typeface="Arial"/>
            </a:endParaRPr>
          </a:p>
        </p:txBody>
      </p:sp>
      <p:sp>
        <p:nvSpPr>
          <p:cNvPr id="233" name="Rectangle 3"/>
          <p:cNvSpPr/>
          <p:nvPr/>
        </p:nvSpPr>
        <p:spPr>
          <a:xfrm>
            <a:off x="457200" y="1600200"/>
            <a:ext cx="8229600" cy="48769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oAutofit/>
          </a:bodyPr>
          <a:p>
            <a:pPr>
              <a:lnSpc>
                <a:spcPct val="80000"/>
              </a:lnSpc>
              <a:spcBef>
                <a:spcPts val="448"/>
              </a:spcBef>
              <a:tabLst>
                <a:tab algn="l" pos="0"/>
                <a:tab algn="r" pos="4857480"/>
                <a:tab algn="l" pos="5254560"/>
                <a:tab algn="l" pos="5486400"/>
                <a:tab algn="l" pos="6400800"/>
                <a:tab algn="l" pos="7315200"/>
                <a:tab algn="l" pos="8229600"/>
                <a:tab algn="l" pos="9144000"/>
                <a:tab algn="l" pos="10058400"/>
              </a:tabLst>
            </a:pPr>
            <a:r>
              <a:rPr b="0" lang="en-US" sz="1800" spc="-1" strike="noStrike">
                <a:solidFill>
                  <a:srgbClr val="ffffff"/>
                </a:solidFill>
                <a:latin typeface="Arial"/>
              </a:rPr>
              <a:t>Conservative, back-of-the-envelope calculations for actual costs per child per year, for a “$100 PC” per child, amortized over 5 years.</a:t>
            </a:r>
            <a:endParaRPr b="0" lang="en-US" sz="18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r>
              <a:rPr b="0" lang="en-US" sz="1600" spc="-1" strike="noStrike">
                <a:solidFill>
                  <a:srgbClr val="00ff00"/>
                </a:solidFill>
                <a:latin typeface="Arial"/>
              </a:rPr>
              <a:t>Hardware/software (replaced every 5 years) </a:t>
            </a:r>
            <a:r>
              <a:rPr b="0" lang="en-US" sz="1600" spc="-1" strike="noStrike">
                <a:solidFill>
                  <a:srgbClr val="00ff00"/>
                </a:solidFill>
                <a:latin typeface="Arial"/>
              </a:rPr>
              <a:t>	</a:t>
            </a:r>
            <a:r>
              <a:rPr b="0" lang="en-US" sz="1600" spc="-1" strike="noStrike">
                <a:solidFill>
                  <a:srgbClr val="00ff00"/>
                </a:solidFill>
                <a:latin typeface="Arial"/>
              </a:rPr>
              <a:t>$20</a:t>
            </a:r>
            <a:r>
              <a:rPr b="0" lang="en-US" sz="1600" spc="-1" strike="noStrike">
                <a:solidFill>
                  <a:srgbClr val="00ff00"/>
                </a:solidFill>
                <a:latin typeface="Arial"/>
              </a:rPr>
              <a:t>	</a:t>
            </a:r>
            <a:r>
              <a:rPr b="0" lang="en-US" sz="1600" spc="-1" strike="noStrike">
                <a:solidFill>
                  <a:srgbClr val="00ff00"/>
                </a:solidFill>
                <a:latin typeface="Arial"/>
              </a:rPr>
              <a:t>$100 / 5 years</a:t>
            </a:r>
            <a:endParaRPr b="0" lang="en-US" sz="1600" spc="-1" strike="noStrike">
              <a:solidFill>
                <a:srgbClr val="ffffff"/>
              </a:solidFill>
              <a:latin typeface="Arial"/>
            </a:endParaRPr>
          </a:p>
          <a:p>
            <a:pPr indent="1440">
              <a:lnSpc>
                <a:spcPct val="80000"/>
              </a:lnSpc>
              <a:spcBef>
                <a:spcPts val="298"/>
              </a:spcBef>
              <a:buClr>
                <a:srgbClr val="ffffff"/>
              </a:buClr>
              <a:buFont typeface="Arial"/>
              <a:buChar char="•"/>
              <a:tabLst>
                <a:tab algn="r" pos="4857480"/>
                <a:tab algn="l" pos="525456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r>
              <a:rPr b="0" lang="en-US" sz="1600" spc="-1" strike="noStrike">
                <a:solidFill>
                  <a:srgbClr val="ffffff"/>
                </a:solidFill>
                <a:latin typeface="Arial"/>
              </a:rPr>
              <a:t>Distribution, installation, power stability</a:t>
            </a:r>
            <a:r>
              <a:rPr b="0" lang="en-US" sz="1600" spc="-1" strike="noStrike">
                <a:solidFill>
                  <a:srgbClr val="ffffff"/>
                </a:solidFill>
                <a:latin typeface="Arial"/>
              </a:rPr>
              <a:t>	</a:t>
            </a:r>
            <a:r>
              <a:rPr b="0" lang="en-US" sz="1600" spc="-1" strike="noStrike">
                <a:solidFill>
                  <a:srgbClr val="ffffff"/>
                </a:solidFill>
                <a:latin typeface="Arial"/>
              </a:rPr>
              <a:t>$25</a:t>
            </a:r>
            <a:r>
              <a:rPr b="0" lang="en-US" sz="1600" spc="-1" strike="noStrike">
                <a:solidFill>
                  <a:srgbClr val="ffffff"/>
                </a:solidFill>
                <a:latin typeface="Arial"/>
              </a:rPr>
              <a:t>	</a:t>
            </a:r>
            <a:r>
              <a:rPr b="0" lang="en-US" sz="1600" spc="-1" strike="noStrike">
                <a:solidFill>
                  <a:srgbClr val="ffffff"/>
                </a:solidFill>
                <a:latin typeface="Arial"/>
              </a:rPr>
              <a:t>Low estimate</a:t>
            </a:r>
            <a:endParaRPr b="0" lang="en-US" sz="1600" spc="-1" strike="noStrike">
              <a:solidFill>
                <a:srgbClr val="ffffff"/>
              </a:solidFill>
              <a:latin typeface="Arial"/>
            </a:endParaRPr>
          </a:p>
          <a:p>
            <a:pPr>
              <a:lnSpc>
                <a:spcPct val="80000"/>
              </a:lnSpc>
              <a:spcBef>
                <a:spcPts val="298"/>
              </a:spcBef>
              <a:tabLst>
                <a:tab algn="l" pos="0"/>
                <a:tab algn="r" pos="4857480"/>
                <a:tab algn="l" pos="525456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r>
              <a:rPr b="0" lang="en-US" sz="1600" spc="-1" strike="noStrike">
                <a:solidFill>
                  <a:srgbClr val="ffffff"/>
                </a:solidFill>
                <a:latin typeface="Arial"/>
              </a:rPr>
              <a:t>“</a:t>
            </a:r>
            <a:r>
              <a:rPr b="0" lang="en-US" sz="1600" spc="-1" strike="noStrike">
                <a:solidFill>
                  <a:srgbClr val="ffffff"/>
                </a:solidFill>
                <a:latin typeface="Arial"/>
              </a:rPr>
              <a:t>Losses” in distribution</a:t>
            </a:r>
            <a:r>
              <a:rPr b="0" lang="en-US" sz="1600" spc="-1" strike="noStrike">
                <a:solidFill>
                  <a:srgbClr val="ffffff"/>
                </a:solidFill>
                <a:latin typeface="Arial"/>
              </a:rPr>
              <a:t>	</a:t>
            </a:r>
            <a:r>
              <a:rPr b="0" lang="en-US" sz="1600" spc="-1" strike="noStrike">
                <a:solidFill>
                  <a:srgbClr val="ffffff"/>
                </a:solidFill>
                <a:latin typeface="Arial"/>
              </a:rPr>
              <a:t>$20</a:t>
            </a:r>
            <a:r>
              <a:rPr b="0" lang="en-US" sz="1600" spc="-1" strike="noStrike">
                <a:solidFill>
                  <a:srgbClr val="ffffff"/>
                </a:solidFill>
                <a:latin typeface="Arial"/>
              </a:rPr>
              <a:t>	</a:t>
            </a:r>
            <a:r>
              <a:rPr b="0" lang="en-US" sz="1600" spc="-1" strike="noStrike">
                <a:solidFill>
                  <a:srgbClr val="ffffff"/>
                </a:solidFill>
                <a:latin typeface="Arial"/>
              </a:rPr>
              <a:t>Conservatively, 20%</a:t>
            </a:r>
            <a:endParaRPr b="0" lang="en-US" sz="1600" spc="-1" strike="noStrike">
              <a:solidFill>
                <a:srgbClr val="ffffff"/>
              </a:solidFill>
              <a:latin typeface="Arial"/>
            </a:endParaRPr>
          </a:p>
          <a:p>
            <a:pPr indent="1440">
              <a:lnSpc>
                <a:spcPct val="80000"/>
              </a:lnSpc>
              <a:spcBef>
                <a:spcPts val="298"/>
              </a:spcBef>
              <a:buClr>
                <a:srgbClr val="ffffff"/>
              </a:buClr>
              <a:buFont typeface="Arial"/>
              <a:buChar char="•"/>
              <a:tabLst>
                <a:tab algn="r" pos="4857480"/>
                <a:tab algn="l" pos="525456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r>
              <a:rPr b="0" lang="en-US" sz="1600" spc="-1" strike="noStrike">
                <a:solidFill>
                  <a:srgbClr val="ffffff"/>
                </a:solidFill>
                <a:latin typeface="Arial"/>
              </a:rPr>
              <a:t>Breakage, theft, unintended sale</a:t>
            </a:r>
            <a:r>
              <a:rPr b="0" lang="en-US" sz="1600" spc="-1" strike="noStrike">
                <a:solidFill>
                  <a:srgbClr val="ffffff"/>
                </a:solidFill>
                <a:latin typeface="Arial"/>
              </a:rPr>
              <a:t>	</a:t>
            </a:r>
            <a:r>
              <a:rPr b="0" lang="en-US" sz="1600" spc="-1" strike="noStrike">
                <a:solidFill>
                  <a:srgbClr val="ffffff"/>
                </a:solidFill>
                <a:latin typeface="Arial"/>
              </a:rPr>
              <a:t>$20</a:t>
            </a:r>
            <a:r>
              <a:rPr b="0" lang="en-US" sz="1600" spc="-1" strike="noStrike">
                <a:solidFill>
                  <a:srgbClr val="ffffff"/>
                </a:solidFill>
                <a:latin typeface="Arial"/>
              </a:rPr>
              <a:t>	</a:t>
            </a:r>
            <a:r>
              <a:rPr b="0" lang="en-US" sz="1600" spc="-1" strike="noStrike">
                <a:solidFill>
                  <a:srgbClr val="ffffff"/>
                </a:solidFill>
                <a:latin typeface="Arial"/>
              </a:rPr>
              <a:t>e.g., 1 in 5 each year</a:t>
            </a:r>
            <a:endParaRPr b="0" lang="en-US" sz="1600" spc="-1" strike="noStrike">
              <a:solidFill>
                <a:srgbClr val="ffffff"/>
              </a:solidFill>
              <a:latin typeface="Arial"/>
            </a:endParaRPr>
          </a:p>
          <a:p>
            <a:pPr indent="1440">
              <a:lnSpc>
                <a:spcPct val="80000"/>
              </a:lnSpc>
              <a:spcBef>
                <a:spcPts val="298"/>
              </a:spcBef>
              <a:buClr>
                <a:srgbClr val="ffffff"/>
              </a:buClr>
              <a:buFont typeface="Arial"/>
              <a:buChar char="•"/>
              <a:tabLst>
                <a:tab algn="r" pos="4857480"/>
                <a:tab algn="l" pos="525456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r>
              <a:rPr b="0" lang="en-US" sz="1600" spc="-1" strike="noStrike">
                <a:solidFill>
                  <a:srgbClr val="ffffff"/>
                </a:solidFill>
                <a:latin typeface="Arial"/>
              </a:rPr>
              <a:t>Connectivity and power</a:t>
            </a:r>
            <a:r>
              <a:rPr b="0" lang="en-US" sz="1600" spc="-1" strike="noStrike">
                <a:solidFill>
                  <a:srgbClr val="ffffff"/>
                </a:solidFill>
                <a:latin typeface="Arial"/>
              </a:rPr>
              <a:t>	</a:t>
            </a:r>
            <a:r>
              <a:rPr b="0" lang="en-US" sz="1600" spc="-1" strike="noStrike">
                <a:solidFill>
                  <a:srgbClr val="ffffff"/>
                </a:solidFill>
                <a:latin typeface="Arial"/>
              </a:rPr>
              <a:t>$15</a:t>
            </a:r>
            <a:r>
              <a:rPr b="0" lang="en-US" sz="1600" spc="-1" strike="noStrike">
                <a:solidFill>
                  <a:srgbClr val="ffffff"/>
                </a:solidFill>
                <a:latin typeface="Arial"/>
              </a:rPr>
              <a:t>	</a:t>
            </a:r>
            <a:r>
              <a:rPr b="0" lang="en-US" sz="1600" spc="-1" strike="noStrike">
                <a:solidFill>
                  <a:srgbClr val="ffffff"/>
                </a:solidFill>
                <a:latin typeface="Arial"/>
              </a:rPr>
              <a:t>Low estimate</a:t>
            </a:r>
            <a:endParaRPr b="0" lang="en-US" sz="1600" spc="-1" strike="noStrike">
              <a:solidFill>
                <a:srgbClr val="ffffff"/>
              </a:solidFill>
              <a:latin typeface="Arial"/>
            </a:endParaRPr>
          </a:p>
          <a:p>
            <a:pPr indent="1440">
              <a:lnSpc>
                <a:spcPct val="80000"/>
              </a:lnSpc>
              <a:spcBef>
                <a:spcPts val="298"/>
              </a:spcBef>
              <a:buClr>
                <a:srgbClr val="ffffff"/>
              </a:buClr>
              <a:buFont typeface="Arial"/>
              <a:buChar char="•"/>
              <a:tabLst>
                <a:tab algn="r" pos="4857480"/>
                <a:tab algn="l" pos="525456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r>
              <a:rPr b="0" lang="en-US" sz="1600" spc="-1" strike="noStrike">
                <a:solidFill>
                  <a:srgbClr val="ffffff"/>
                </a:solidFill>
                <a:latin typeface="Arial"/>
              </a:rPr>
              <a:t>System administration, maintenance</a:t>
            </a:r>
            <a:r>
              <a:rPr b="0" lang="en-US" sz="1600" spc="-1" strike="noStrike">
                <a:solidFill>
                  <a:srgbClr val="ffffff"/>
                </a:solidFill>
                <a:latin typeface="Arial"/>
              </a:rPr>
              <a:t>	</a:t>
            </a:r>
            <a:r>
              <a:rPr b="0" lang="en-US" sz="1600" spc="-1" strike="noStrike">
                <a:solidFill>
                  <a:srgbClr val="ffffff"/>
                </a:solidFill>
                <a:latin typeface="Arial"/>
              </a:rPr>
              <a:t>$100</a:t>
            </a:r>
            <a:r>
              <a:rPr b="0" lang="en-US" sz="1600" spc="-1" strike="noStrike">
                <a:solidFill>
                  <a:srgbClr val="ffffff"/>
                </a:solidFill>
                <a:latin typeface="Arial"/>
              </a:rPr>
              <a:t>	</a:t>
            </a:r>
            <a:r>
              <a:rPr b="0" lang="en-US" sz="1600" spc="-1" strike="noStrike">
                <a:solidFill>
                  <a:srgbClr val="ffffff"/>
                </a:solidFill>
                <a:latin typeface="Arial"/>
              </a:rPr>
              <a:t>= $10,000/yr  / 100 kids</a:t>
            </a:r>
            <a:endParaRPr b="0" lang="en-US" sz="1600" spc="-1" strike="noStrike">
              <a:solidFill>
                <a:srgbClr val="ffffff"/>
              </a:solidFill>
              <a:latin typeface="Arial"/>
            </a:endParaRPr>
          </a:p>
          <a:p>
            <a:pPr>
              <a:lnSpc>
                <a:spcPct val="80000"/>
              </a:lnSpc>
              <a:spcBef>
                <a:spcPts val="298"/>
              </a:spcBef>
              <a:tabLst>
                <a:tab algn="l" pos="0"/>
                <a:tab algn="r" pos="4857480"/>
                <a:tab algn="l" pos="525456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r>
              <a:rPr b="0" lang="en-US" sz="1600" spc="-1" strike="noStrike">
                <a:solidFill>
                  <a:srgbClr val="ffffff"/>
                </a:solidFill>
                <a:latin typeface="Arial"/>
              </a:rPr>
              <a:t>Teacher training</a:t>
            </a:r>
            <a:r>
              <a:rPr b="0" lang="en-US" sz="1600" spc="-1" strike="noStrike">
                <a:solidFill>
                  <a:srgbClr val="ffffff"/>
                </a:solidFill>
                <a:latin typeface="Arial"/>
              </a:rPr>
              <a:t>	</a:t>
            </a:r>
            <a:r>
              <a:rPr b="0" lang="en-US" sz="1600" spc="-1" strike="noStrike">
                <a:solidFill>
                  <a:srgbClr val="ffffff"/>
                </a:solidFill>
                <a:latin typeface="Arial"/>
              </a:rPr>
              <a:t>$50</a:t>
            </a:r>
            <a:r>
              <a:rPr b="0" lang="en-US" sz="1600" spc="-1" strike="noStrike">
                <a:solidFill>
                  <a:srgbClr val="ffffff"/>
                </a:solidFill>
                <a:latin typeface="Arial"/>
              </a:rPr>
              <a:t>	</a:t>
            </a:r>
            <a:r>
              <a:rPr b="0" lang="en-US" sz="1600" spc="-1" strike="noStrike">
                <a:solidFill>
                  <a:srgbClr val="ffffff"/>
                </a:solidFill>
                <a:latin typeface="Arial"/>
              </a:rPr>
              <a:t>Maine laptop project cites 1/3 </a:t>
            </a:r>
            <a:r>
              <a:rPr b="0" lang="en-US" sz="1600" spc="-1" strike="noStrike">
                <a:solidFill>
                  <a:srgbClr val="ffffff"/>
                </a:solidFill>
                <a:latin typeface="Arial"/>
              </a:rPr>
              <a:t>	</a:t>
            </a:r>
            <a:r>
              <a:rPr b="0" lang="en-US" sz="1600" spc="-1" strike="noStrike">
                <a:solidFill>
                  <a:srgbClr val="ffffff"/>
                </a:solidFill>
                <a:latin typeface="Arial"/>
              </a:rPr>
              <a:t>	</a:t>
            </a:r>
            <a:r>
              <a:rPr b="0" lang="en-US" sz="1600" spc="-1" strike="noStrike">
                <a:solidFill>
                  <a:srgbClr val="ffffff"/>
                </a:solidFill>
                <a:latin typeface="Arial"/>
              </a:rPr>
              <a:t>total cost for teacher training</a:t>
            </a:r>
            <a:endParaRPr b="0" lang="en-US" sz="16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r>
              <a:rPr b="0" lang="en-US" sz="1600" spc="-1" strike="noStrike">
                <a:solidFill>
                  <a:srgbClr val="ffffff"/>
                </a:solidFill>
                <a:latin typeface="Arial"/>
              </a:rPr>
              <a:t>---------------------------------------------------------------------------------------------------------------------</a:t>
            </a:r>
            <a:endParaRPr b="0" lang="en-US" sz="1600" spc="-1" strike="noStrike">
              <a:solidFill>
                <a:srgbClr val="ffffff"/>
              </a:solidFill>
              <a:latin typeface="Arial"/>
            </a:endParaRPr>
          </a:p>
          <a:p>
            <a:pPr>
              <a:lnSpc>
                <a:spcPct val="80000"/>
              </a:lnSpc>
              <a:spcBef>
                <a:spcPts val="298"/>
              </a:spcBef>
              <a:tabLst>
                <a:tab algn="l" pos="0"/>
                <a:tab algn="r" pos="4857480"/>
                <a:tab algn="l" pos="525456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r>
              <a:rPr b="1" lang="en-US" sz="1600" spc="-1" strike="noStrike">
                <a:solidFill>
                  <a:srgbClr val="ffff00"/>
                </a:solidFill>
                <a:latin typeface="Arial"/>
              </a:rPr>
              <a:t>Total</a:t>
            </a:r>
            <a:r>
              <a:rPr b="1" lang="en-US" sz="1600" spc="-1" strike="noStrike">
                <a:solidFill>
                  <a:srgbClr val="ffff00"/>
                </a:solidFill>
                <a:latin typeface="Arial"/>
              </a:rPr>
              <a:t>	</a:t>
            </a:r>
            <a:r>
              <a:rPr b="1" lang="en-US" sz="1600" spc="-1" strike="noStrike">
                <a:solidFill>
                  <a:srgbClr val="ffff00"/>
                </a:solidFill>
                <a:latin typeface="Arial"/>
              </a:rPr>
              <a:t>$250</a:t>
            </a:r>
            <a:r>
              <a:rPr b="1" lang="en-US" sz="1600" spc="-1" strike="noStrike">
                <a:solidFill>
                  <a:srgbClr val="ffff00"/>
                </a:solidFill>
                <a:latin typeface="Arial"/>
              </a:rPr>
              <a:t>	</a:t>
            </a:r>
            <a:r>
              <a:rPr b="1" lang="en-US" sz="1600" spc="-1" strike="noStrike">
                <a:solidFill>
                  <a:srgbClr val="ffff00"/>
                </a:solidFill>
                <a:latin typeface="Arial"/>
              </a:rPr>
              <a:t>per child, per </a:t>
            </a:r>
            <a:r>
              <a:rPr b="1" i="1" lang="en-US" sz="1600" spc="-1" strike="noStrike">
                <a:solidFill>
                  <a:srgbClr val="ffff00"/>
                </a:solidFill>
                <a:latin typeface="Arial"/>
              </a:rPr>
              <a:t>year</a:t>
            </a:r>
            <a:r>
              <a:rPr b="1" lang="en-US" sz="1600" spc="-1" strike="noStrike">
                <a:solidFill>
                  <a:srgbClr val="ffff00"/>
                </a:solidFill>
                <a:latin typeface="Arial"/>
              </a:rPr>
              <a:t> cost</a:t>
            </a:r>
            <a:endParaRPr b="0" lang="en-US" sz="16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r>
              <a:rPr b="1" lang="en-US" sz="1600" spc="-1" strike="noStrike">
                <a:solidFill>
                  <a:srgbClr val="ffff00"/>
                </a:solidFill>
                <a:latin typeface="Arial"/>
              </a:rPr>
              <a:t>	</a:t>
            </a:r>
            <a:r>
              <a:rPr b="1" lang="en-US" sz="1600" spc="-1" strike="noStrike">
                <a:solidFill>
                  <a:srgbClr val="ffff00"/>
                </a:solidFill>
                <a:latin typeface="Arial"/>
              </a:rPr>
              <a:t>	</a:t>
            </a:r>
            <a:r>
              <a:rPr b="1" lang="en-US" sz="1600" spc="-1" strike="noStrike">
                <a:solidFill>
                  <a:srgbClr val="ffff00"/>
                </a:solidFill>
                <a:latin typeface="Arial"/>
              </a:rPr>
              <a:t>$1250</a:t>
            </a:r>
            <a:r>
              <a:rPr b="1" lang="en-US" sz="1600" spc="-1" strike="noStrike">
                <a:solidFill>
                  <a:srgbClr val="ffff00"/>
                </a:solidFill>
                <a:latin typeface="Arial"/>
              </a:rPr>
              <a:t>	</a:t>
            </a:r>
            <a:r>
              <a:rPr b="1" lang="en-US" sz="1600" spc="-1" strike="noStrike">
                <a:solidFill>
                  <a:srgbClr val="ffff00"/>
                </a:solidFill>
                <a:latin typeface="Arial"/>
              </a:rPr>
              <a:t>per child, every five years</a:t>
            </a:r>
            <a:endParaRPr b="0" lang="en-US" sz="1600" spc="-1" strike="noStrike">
              <a:solidFill>
                <a:srgbClr val="ffffff"/>
              </a:solidFill>
              <a:latin typeface="Arial"/>
            </a:endParaRPr>
          </a:p>
          <a:p>
            <a:pPr>
              <a:lnSpc>
                <a:spcPct val="80000"/>
              </a:lnSpc>
              <a:spcBef>
                <a:spcPts val="400"/>
              </a:spcBef>
              <a:tabLst>
                <a:tab algn="l" pos="0"/>
                <a:tab algn="r" pos="4857480"/>
                <a:tab algn="l" pos="5254560"/>
                <a:tab algn="l" pos="5486400"/>
                <a:tab algn="l" pos="6400800"/>
                <a:tab algn="l" pos="7315200"/>
                <a:tab algn="l" pos="8229600"/>
                <a:tab algn="l" pos="9144000"/>
                <a:tab algn="l" pos="10058400"/>
              </a:tabLst>
            </a:pPr>
            <a:endParaRPr b="0" lang="en-US" sz="1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Rectangle 6"/>
          <p:cNvSpPr/>
          <p:nvPr/>
        </p:nvSpPr>
        <p:spPr>
          <a:xfrm>
            <a:off x="1523880" y="6629400"/>
            <a:ext cx="7620120" cy="24624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7f7f7f"/>
                </a:solidFill>
                <a:latin typeface="Arial"/>
              </a:rPr>
              <a:t>Sources: New York Times, 2008; Best, M. L., 2004; Negroponte, N. 2005.</a:t>
            </a:r>
            <a:endParaRPr b="0" lang="en-US" sz="1000" spc="-1" strike="noStrike">
              <a:solidFill>
                <a:srgbClr val="ffffff"/>
              </a:solidFill>
              <a:latin typeface="Arial"/>
            </a:endParaRPr>
          </a:p>
        </p:txBody>
      </p:sp>
      <p:sp>
        <p:nvSpPr>
          <p:cNvPr id="176" name="Rectangle 3"/>
          <p:cNvSpPr/>
          <p:nvPr/>
        </p:nvSpPr>
        <p:spPr>
          <a:xfrm>
            <a:off x="2209680" y="2743200"/>
            <a:ext cx="6553440" cy="119124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ffffff"/>
                </a:solidFill>
                <a:latin typeface="Arial"/>
              </a:rPr>
              <a:t>“</a:t>
            </a:r>
            <a:r>
              <a:rPr b="0" lang="en-US" sz="3600" spc="-1" strike="noStrike">
                <a:solidFill>
                  <a:srgbClr val="ffffff"/>
                </a:solidFill>
                <a:latin typeface="Arial"/>
              </a:rPr>
              <a:t>Can the </a:t>
            </a:r>
            <a:r>
              <a:rPr b="1" lang="en-US" sz="3600" spc="-1" strike="noStrike">
                <a:solidFill>
                  <a:srgbClr val="ffffff"/>
                </a:solidFill>
                <a:latin typeface="Arial"/>
              </a:rPr>
              <a:t>cellphone</a:t>
            </a:r>
            <a:r>
              <a:rPr b="0" lang="en-US" sz="3600" spc="-1" strike="noStrike">
                <a:solidFill>
                  <a:srgbClr val="ffffff"/>
                </a:solidFill>
                <a:latin typeface="Arial"/>
              </a:rPr>
              <a:t> help </a:t>
            </a:r>
            <a:endParaRPr b="0" lang="en-US" sz="36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3600" spc="-1" strike="noStrike">
                <a:solidFill>
                  <a:srgbClr val="ffff00"/>
                </a:solidFill>
                <a:latin typeface="Arial"/>
              </a:rPr>
              <a:t>end</a:t>
            </a:r>
            <a:r>
              <a:rPr b="1" i="1" lang="en-US" sz="3600" spc="-1" strike="noStrike">
                <a:solidFill>
                  <a:srgbClr val="ffff00"/>
                </a:solidFill>
                <a:latin typeface="Arial"/>
              </a:rPr>
              <a:t> </a:t>
            </a:r>
            <a:r>
              <a:rPr b="0" i="1" lang="en-US" sz="3600" spc="-1" strike="noStrike">
                <a:solidFill>
                  <a:srgbClr val="ffff00"/>
                </a:solidFill>
                <a:latin typeface="Arial"/>
              </a:rPr>
              <a:t>global poverty</a:t>
            </a:r>
            <a:r>
              <a:rPr b="0" lang="en-US" sz="3600" spc="-1" strike="noStrike">
                <a:solidFill>
                  <a:srgbClr val="ffffff"/>
                </a:solidFill>
                <a:latin typeface="Arial"/>
              </a:rPr>
              <a:t>?”</a:t>
            </a:r>
            <a:endParaRPr b="0" lang="en-US" sz="3600" spc="-1" strike="noStrike">
              <a:solidFill>
                <a:srgbClr val="ffffff"/>
              </a:solidFill>
              <a:latin typeface="Arial"/>
            </a:endParaRPr>
          </a:p>
        </p:txBody>
      </p:sp>
      <p:sp>
        <p:nvSpPr>
          <p:cNvPr id="177" name="Rectangle 4"/>
          <p:cNvSpPr/>
          <p:nvPr/>
        </p:nvSpPr>
        <p:spPr>
          <a:xfrm>
            <a:off x="838080" y="4191120"/>
            <a:ext cx="6858000" cy="1739880"/>
          </a:xfrm>
          <a:prstGeom prst="rect">
            <a:avLst/>
          </a:prstGeom>
          <a:noFill/>
          <a:ln w="0">
            <a:noFill/>
          </a:ln>
        </p:spPr>
        <p:style>
          <a:lnRef idx="0"/>
          <a:fillRef idx="0"/>
          <a:effectRef idx="0"/>
          <a:fontRef idx="minor"/>
        </p:style>
        <p:txBody>
          <a:bodyPr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ffffff"/>
                </a:solidFill>
                <a:latin typeface="Arial"/>
              </a:rPr>
              <a:t>“</a:t>
            </a:r>
            <a:r>
              <a:rPr b="0" lang="en-US" sz="3600" spc="-1" strike="noStrike">
                <a:solidFill>
                  <a:srgbClr val="ffffff"/>
                </a:solidFill>
                <a:latin typeface="Arial"/>
              </a:rPr>
              <a:t>The </a:t>
            </a:r>
            <a:r>
              <a:rPr b="1" lang="en-US" sz="3600" spc="-1" strike="noStrike">
                <a:solidFill>
                  <a:srgbClr val="ffffff"/>
                </a:solidFill>
                <a:latin typeface="Arial"/>
              </a:rPr>
              <a:t>Internet </a:t>
            </a:r>
            <a:endParaRPr b="0" lang="en-US" sz="3600" spc="-1" strike="noStrike">
              <a:solidFill>
                <a:srgbClr val="ffffff"/>
              </a:solidFill>
              <a:latin typeface="Arial"/>
            </a:endParaRPr>
          </a:p>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3600" spc="-1" strike="noStrike">
                <a:solidFill>
                  <a:srgbClr val="ffff00"/>
                </a:solidFill>
                <a:latin typeface="Arial"/>
              </a:rPr>
              <a:t>should be a human right</a:t>
            </a:r>
            <a:r>
              <a:rPr b="0" lang="en-US" sz="3600" spc="-1" strike="noStrike">
                <a:solidFill>
                  <a:srgbClr val="ffff00"/>
                </a:solidFill>
                <a:latin typeface="Arial"/>
              </a:rPr>
              <a:t> </a:t>
            </a:r>
            <a:br/>
            <a:r>
              <a:rPr b="0" lang="en-US" sz="3600" spc="-1" strike="noStrike">
                <a:solidFill>
                  <a:srgbClr val="ffffff"/>
                </a:solidFill>
                <a:latin typeface="Arial"/>
              </a:rPr>
              <a:t>in and of itself.”</a:t>
            </a:r>
            <a:endParaRPr b="0" lang="en-US" sz="3600" spc="-1" strike="noStrike">
              <a:solidFill>
                <a:srgbClr val="ffffff"/>
              </a:solidFill>
              <a:latin typeface="Arial"/>
            </a:endParaRPr>
          </a:p>
        </p:txBody>
      </p:sp>
      <p:sp>
        <p:nvSpPr>
          <p:cNvPr id="178" name="Rectangle 7"/>
          <p:cNvSpPr/>
          <p:nvPr/>
        </p:nvSpPr>
        <p:spPr>
          <a:xfrm>
            <a:off x="533520" y="609480"/>
            <a:ext cx="7924680" cy="1739880"/>
          </a:xfrm>
          <a:prstGeom prst="rect">
            <a:avLst/>
          </a:prstGeom>
          <a:noFill/>
          <a:ln w="0">
            <a:noFill/>
          </a:ln>
        </p:spPr>
        <p:style>
          <a:lnRef idx="0"/>
          <a:fillRef idx="0"/>
          <a:effectRef idx="0"/>
          <a:fontRef idx="minor"/>
        </p:style>
        <p:txBody>
          <a:bodyPr lIns="90000" rIns="90000" tIns="46800" bIns="46800">
            <a:spAutoFit/>
          </a:bodyPr>
          <a:p>
            <a:pPr algn="ctr">
              <a:spcBef>
                <a:spcPts val="8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ffffff"/>
                </a:solidFill>
                <a:latin typeface="Arial"/>
              </a:rPr>
              <a:t>“</a:t>
            </a:r>
            <a:r>
              <a:rPr b="0" lang="en-US" sz="3600" spc="-1" strike="noStrike">
                <a:solidFill>
                  <a:srgbClr val="ffffff"/>
                </a:solidFill>
                <a:latin typeface="Arial"/>
              </a:rPr>
              <a:t>Kids in the </a:t>
            </a:r>
            <a:r>
              <a:rPr b="0" i="1" lang="en-US" sz="3600" spc="-1" strike="noStrike">
                <a:solidFill>
                  <a:srgbClr val="ffff00"/>
                </a:solidFill>
                <a:latin typeface="Arial"/>
              </a:rPr>
              <a:t>developing world need </a:t>
            </a:r>
            <a:r>
              <a:rPr b="0" lang="en-US" sz="3600" spc="-1" strike="noStrike">
                <a:solidFill>
                  <a:srgbClr val="ffffff"/>
                </a:solidFill>
                <a:latin typeface="Arial"/>
              </a:rPr>
              <a:t>the </a:t>
            </a:r>
            <a:r>
              <a:rPr b="1" lang="en-US" sz="3600" spc="-1" strike="noStrike">
                <a:solidFill>
                  <a:srgbClr val="ffffff"/>
                </a:solidFill>
                <a:latin typeface="Arial"/>
              </a:rPr>
              <a:t>newest technology</a:t>
            </a:r>
            <a:r>
              <a:rPr b="0" lang="en-US" sz="3600" spc="-1" strike="noStrike">
                <a:solidFill>
                  <a:srgbClr val="ffffff"/>
                </a:solidFill>
                <a:latin typeface="Arial"/>
              </a:rPr>
              <a:t>…”</a:t>
            </a:r>
            <a:endParaRPr b="0" lang="en-US" sz="36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
          <p:cNvSpPr txBox="1"/>
          <p:nvPr/>
        </p:nvSpPr>
        <p:spPr>
          <a:xfrm>
            <a:off x="2590920" y="1874880"/>
            <a:ext cx="4038480" cy="4145040"/>
          </a:xfrm>
          <a:prstGeom prst="rect">
            <a:avLst/>
          </a:prstGeom>
          <a:noFill/>
          <a:ln w="0">
            <a:noFill/>
          </a:ln>
        </p:spPr>
        <p:txBody>
          <a:bodyPr>
            <a:normAutofit/>
          </a:bodyPr>
          <a:p>
            <a:pP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Which of the following will have the most impact on making you fitter…?</a:t>
            </a:r>
            <a:endParaRPr b="0" lang="en-US" sz="2400" spc="-1" strike="noStrike">
              <a:solidFill>
                <a:srgbClr val="000000"/>
              </a:solidFill>
              <a:latin typeface="Calibri"/>
            </a:endParaRPr>
          </a:p>
          <a:p>
            <a:pPr lvl="1" marL="742680" indent="-285480">
              <a:spcBef>
                <a:spcPts val="4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000000"/>
              </a:solidFill>
              <a:latin typeface="Calibri"/>
            </a:endParaRPr>
          </a:p>
          <a:p>
            <a:pPr lvl="1" marL="742680" indent="-285480">
              <a:spcBef>
                <a:spcPts val="499"/>
              </a:spcBef>
              <a:buClr>
                <a:srgbClr val="000000"/>
              </a:buClr>
              <a:buFont typeface="Calibri"/>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alibri"/>
              </a:rPr>
              <a:t>Buying a treadmill </a:t>
            </a:r>
            <a:endParaRPr b="0" lang="en-US" sz="2000" spc="-1" strike="noStrike">
              <a:solidFill>
                <a:srgbClr val="000000"/>
              </a:solidFill>
              <a:latin typeface="Calibri"/>
            </a:endParaRPr>
          </a:p>
          <a:p>
            <a:pPr lvl="1" marL="742680" indent="-285480">
              <a:spcBef>
                <a:spcPts val="499"/>
              </a:spcBef>
              <a:buClr>
                <a:srgbClr val="000000"/>
              </a:buClr>
              <a:buFont typeface="Calibri"/>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alibri"/>
              </a:rPr>
              <a:t>Self-imposed exercise regimen</a:t>
            </a:r>
            <a:endParaRPr b="0" lang="en-US" sz="2000" spc="-1" strike="noStrike">
              <a:solidFill>
                <a:srgbClr val="000000"/>
              </a:solidFill>
              <a:latin typeface="Calibri"/>
            </a:endParaRPr>
          </a:p>
          <a:p>
            <a:pPr lvl="1" marL="742680" indent="-285480">
              <a:spcBef>
                <a:spcPts val="499"/>
              </a:spcBef>
              <a:buClr>
                <a:srgbClr val="000000"/>
              </a:buClr>
              <a:buFont typeface="Calibri"/>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alibri"/>
              </a:rPr>
              <a:t>Hiring a physical trainer</a:t>
            </a:r>
            <a:endParaRPr b="0" lang="en-US" sz="2000" spc="-1" strike="noStrike">
              <a:solidFill>
                <a:srgbClr val="000000"/>
              </a:solidFill>
              <a:latin typeface="Calibri"/>
            </a:endParaRPr>
          </a:p>
          <a:p>
            <a:pPr lvl="1" marL="742680" indent="-285480">
              <a:spcBef>
                <a:spcPts val="499"/>
              </a:spcBef>
              <a:buClr>
                <a:srgbClr val="000000"/>
              </a:buClr>
              <a:buFont typeface="Calibri"/>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000000"/>
              </a:solidFill>
              <a:latin typeface="Calibri"/>
            </a:endParaRPr>
          </a:p>
          <a:p>
            <a:pPr lvl="1" marL="742680" indent="-285480">
              <a:spcBef>
                <a:spcPts val="4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000000"/>
              </a:solidFill>
              <a:latin typeface="Calibri"/>
            </a:endParaRPr>
          </a:p>
          <a:p>
            <a:pPr lvl="1" marL="742680" indent="-285480">
              <a:spcBef>
                <a:spcPts val="4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000000"/>
              </a:solidFill>
              <a:latin typeface="Calibri"/>
            </a:endParaRPr>
          </a:p>
          <a:p>
            <a:pPr lvl="1" marL="742680" indent="-285480">
              <a:spcBef>
                <a:spcPts val="4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000000"/>
              </a:solidFill>
              <a:latin typeface="Calibri"/>
            </a:endParaRPr>
          </a:p>
          <a:p>
            <a:pPr lvl="1" marL="742680" indent="-285480">
              <a:spcBef>
                <a:spcPts val="4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000000"/>
              </a:solidFill>
              <a:latin typeface="Calibri"/>
            </a:endParaRPr>
          </a:p>
        </p:txBody>
      </p:sp>
      <p:sp>
        <p:nvSpPr>
          <p:cNvPr id="235" name="Content Placeholder 2"/>
          <p:cNvSpPr/>
          <p:nvPr/>
        </p:nvSpPr>
        <p:spPr>
          <a:xfrm>
            <a:off x="2552760" y="960480"/>
            <a:ext cx="4038480" cy="41450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oAutofit/>
          </a:bodyPr>
          <a:p>
            <a:pPr algn="ct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What is this man’s job?</a:t>
            </a:r>
            <a:endParaRPr b="0" lang="en-US" sz="2400" spc="-1" strike="noStrike">
              <a:solidFill>
                <a:srgbClr val="ffffff"/>
              </a:solidFill>
              <a:latin typeface="Arial"/>
            </a:endParaRPr>
          </a:p>
          <a:p>
            <a:pPr lvl="1" marL="742680" indent="-285480" algn="ctr">
              <a:lnSpc>
                <a:spcPct val="100000"/>
              </a:lnSpc>
              <a:spcBef>
                <a:spcPts val="59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p:txBody>
      </p:sp>
      <p:sp>
        <p:nvSpPr>
          <p:cNvPr id="236" name="Rectangle 6"/>
          <p:cNvSpPr/>
          <p:nvPr/>
        </p:nvSpPr>
        <p:spPr>
          <a:xfrm>
            <a:off x="3334320" y="6581880"/>
            <a:ext cx="5804280" cy="276480"/>
          </a:xfrm>
          <a:prstGeom prst="rect">
            <a:avLst/>
          </a:prstGeom>
          <a:noFill/>
          <a:ln w="0">
            <a:noFill/>
          </a:ln>
        </p:spPr>
        <p:style>
          <a:lnRef idx="0"/>
          <a:fillRef idx="0"/>
          <a:effectRef idx="0"/>
          <a:fontRef idx="minor"/>
        </p:style>
        <p:txBody>
          <a:bodyPr wrap="none"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Photo credit: http://seattle-daily-photo.blogspot.com/2009/04/elevator-operator.html</a:t>
            </a:r>
            <a:endParaRPr b="0" lang="en-US" sz="1200" spc="-1" strike="noStrike">
              <a:solidFill>
                <a:srgbClr val="ffffff"/>
              </a:solidFill>
              <a:latin typeface="Arial"/>
            </a:endParaRPr>
          </a:p>
        </p:txBody>
      </p:sp>
      <p:pic>
        <p:nvPicPr>
          <p:cNvPr id="237" name="Picture 2" descr="Elevator Operator"/>
          <p:cNvPicPr/>
          <p:nvPr/>
        </p:nvPicPr>
        <p:blipFill>
          <a:blip r:embed="rId1"/>
          <a:srcRect l="0" t="24610" r="0" b="0"/>
          <a:stretch/>
        </p:blipFill>
        <p:spPr>
          <a:xfrm>
            <a:off x="2727360" y="1569960"/>
            <a:ext cx="3689280" cy="4165560"/>
          </a:xfrm>
          <a:prstGeom prst="rect">
            <a:avLst/>
          </a:prstGeom>
          <a:ln w="15840">
            <a:solidFill>
              <a:srgbClr val="ffffff"/>
            </a:solidFill>
            <a:miter/>
          </a:ln>
        </p:spPr>
      </p:pic>
    </p:spTree>
  </p:cSld>
  <mc:AlternateContent>
    <mc:Choice Requires="p14">
      <p:transition spd="slow" p14:dur="2000"/>
    </mc:Choice>
    <mc:Fallback>
      <p:transition spd="slow"/>
    </mc:Fallback>
  </mc:AlternateContent>
  <p:timing>
    <p:tnLst>
      <p:par>
        <p:cTn id="34" dur="indefinite" restart="never" nodeType="tmRoot">
          <p:childTnLst>
            <p:seq>
              <p:cTn id="35" dur="indefinite" nodeType="mainSeq">
                <p:childTnLst>
                  <p:par>
                    <p:cTn id="36" fill="hold">
                      <p:stCondLst>
                        <p:cond delay="indefinite"/>
                      </p:stCondLst>
                      <p:childTnLst>
                        <p:par>
                          <p:cTn id="37" fill="hold">
                            <p:stCondLst>
                              <p:cond delay="0"/>
                            </p:stCondLst>
                            <p:childTnLst>
                              <p:par>
                                <p:cTn id="38" nodeType="clickEffect" fill="hold" presetClass="entr" presetID="1">
                                  <p:stCondLst>
                                    <p:cond delay="0"/>
                                  </p:stCondLst>
                                  <p:childTnLst>
                                    <p:set>
                                      <p:cBhvr>
                                        <p:cTn id="39"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Rectangle 2" descr=""/>
          <p:cNvPicPr/>
          <p:nvPr/>
        </p:nvPicPr>
        <p:blipFill>
          <a:blip r:embed="rId1"/>
          <a:stretch/>
        </p:blipFill>
        <p:spPr>
          <a:xfrm>
            <a:off x="268200" y="268200"/>
            <a:ext cx="8425080" cy="1158840"/>
          </a:xfrm>
          <a:prstGeom prst="rect">
            <a:avLst/>
          </a:prstGeom>
          <a:ln w="0">
            <a:noFill/>
          </a:ln>
        </p:spPr>
      </p:pic>
      <p:sp>
        <p:nvSpPr>
          <p:cNvPr id="239" name=""/>
          <p:cNvSpPr txBox="1"/>
          <p:nvPr/>
        </p:nvSpPr>
        <p:spPr>
          <a:xfrm>
            <a:off x="457200" y="1752120"/>
            <a:ext cx="4038480" cy="4038840"/>
          </a:xfrm>
          <a:prstGeom prst="rect">
            <a:avLst/>
          </a:prstGeom>
          <a:noFill/>
          <a:ln w="0">
            <a:noFill/>
          </a:ln>
        </p:spPr>
        <p:txBody>
          <a:bodyPr>
            <a:normAutofit/>
          </a:bodyPr>
          <a:p>
            <a:pPr>
              <a:lnSpc>
                <a:spcPct val="90000"/>
              </a:lnSpc>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Issues with full automation:</a:t>
            </a:r>
            <a:endParaRPr b="0" lang="en-US" sz="20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Barriers of literacy, cost, unfamiliarity, etc.</a:t>
            </a:r>
            <a:endParaRPr b="0" lang="en-US" sz="1800" spc="-1" strike="noStrike">
              <a:solidFill>
                <a:srgbClr val="ffffff"/>
              </a:solidFill>
              <a:latin typeface="Arial"/>
            </a:endParaRPr>
          </a:p>
          <a:p>
            <a:pPr lvl="2" marL="1143000" indent="-228600">
              <a:lnSpc>
                <a:spcPct val="90000"/>
              </a:lnSpc>
              <a:spcBef>
                <a:spcPts val="349"/>
              </a:spcBef>
              <a:buClr>
                <a:srgbClr val="ffffff"/>
              </a:buClr>
              <a:buFont typeface="Arial"/>
              <a:buChar char="•"/>
              <a:tabLst>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User preferences for voice and human-mediated systems</a:t>
            </a: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Accuracy of data collection better through call centers?</a:t>
            </a: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Cost of human system &lt; cost of technology?</a:t>
            </a: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p:txBody>
      </p:sp>
      <p:sp>
        <p:nvSpPr>
          <p:cNvPr id="240" name="Rectangle 5"/>
          <p:cNvSpPr/>
          <p:nvPr/>
        </p:nvSpPr>
        <p:spPr>
          <a:xfrm>
            <a:off x="1447920" y="5943600"/>
            <a:ext cx="7696080" cy="109836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a:solidFill>
                  <a:srgbClr val="ffffff"/>
                </a:solidFill>
                <a:latin typeface="Arial"/>
              </a:rPr>
              <a:t>Photo Credit: Shikoh Gitau, Jonathan Donner</a:t>
            </a:r>
            <a:endParaRPr b="0" lang="en-US" sz="11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a:solidFill>
                  <a:srgbClr val="ffffff"/>
                </a:solidFill>
                <a:latin typeface="Arial"/>
              </a:rPr>
              <a:t>Sources: A. Ratan, M. Gogineni, Cost Realism in Deploying Technologies for Development, Oxford 2008.</a:t>
            </a:r>
            <a:endParaRPr b="0" lang="en-US" sz="11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a:solidFill>
                  <a:srgbClr val="ffffff"/>
                </a:solidFill>
                <a:latin typeface="Arial"/>
              </a:rPr>
              <a:t>I. Medhi, N. Gautama, K. Toyama. A Comparison of Mobile Money-Transfer Uis. </a:t>
            </a:r>
            <a:r>
              <a:rPr b="0" i="1" lang="en-US" sz="1100" spc="-1" strike="noStrike">
                <a:solidFill>
                  <a:srgbClr val="ffffff"/>
                </a:solidFill>
                <a:latin typeface="Arial"/>
              </a:rPr>
              <a:t>CHI 2009</a:t>
            </a:r>
            <a:r>
              <a:rPr b="0" lang="en-US" sz="1100" spc="-1" strike="noStrike">
                <a:solidFill>
                  <a:srgbClr val="ffffff"/>
                </a:solidFill>
                <a:latin typeface="Arial"/>
              </a:rPr>
              <a:t>.</a:t>
            </a:r>
            <a:endParaRPr b="0" lang="en-US" sz="11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a:solidFill>
                  <a:srgbClr val="ffffff"/>
                </a:solidFill>
                <a:latin typeface="Arial"/>
              </a:rPr>
              <a:t>S. Patnaik, E. Brunskill, and W. Thies. Evaluating the Accuracy of Data Collection on Mobile Phones:  A Study of Forms, SMS, and Voice. </a:t>
            </a:r>
            <a:r>
              <a:rPr b="0" i="1" lang="en-US" sz="1100" spc="-1" strike="noStrike">
                <a:solidFill>
                  <a:srgbClr val="ffffff"/>
                </a:solidFill>
                <a:latin typeface="Arial"/>
              </a:rPr>
              <a:t>ICTD2009</a:t>
            </a:r>
            <a:r>
              <a:rPr b="0" lang="en-US" sz="1100" spc="-1" strike="noStrike">
                <a:solidFill>
                  <a:srgbClr val="ffffff"/>
                </a:solidFill>
                <a:latin typeface="Arial"/>
              </a:rPr>
              <a:t>.</a:t>
            </a:r>
            <a:endParaRPr b="0" lang="en-US" sz="11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100" spc="-1" strike="noStrike">
              <a:solidFill>
                <a:srgbClr val="ffffff"/>
              </a:solidFill>
              <a:latin typeface="Arial"/>
            </a:endParaRPr>
          </a:p>
        </p:txBody>
      </p:sp>
      <p:sp>
        <p:nvSpPr>
          <p:cNvPr id="241" name="TextBox 6"/>
          <p:cNvSpPr/>
          <p:nvPr/>
        </p:nvSpPr>
        <p:spPr>
          <a:xfrm>
            <a:off x="488160" y="228600"/>
            <a:ext cx="9442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Myth 9</a:t>
            </a:r>
            <a:endParaRPr b="0" lang="en-US" sz="2000" spc="-1" strike="noStrike">
              <a:solidFill>
                <a:srgbClr val="ffffff"/>
              </a:solidFill>
              <a:latin typeface="Arial"/>
            </a:endParaRPr>
          </a:p>
        </p:txBody>
      </p:sp>
      <p:pic>
        <p:nvPicPr>
          <p:cNvPr id="242" name="Picture 6" descr=""/>
          <p:cNvPicPr/>
          <p:nvPr/>
        </p:nvPicPr>
        <p:blipFill>
          <a:blip r:embed="rId2"/>
          <a:stretch/>
        </p:blipFill>
        <p:spPr>
          <a:xfrm>
            <a:off x="5334120" y="1523880"/>
            <a:ext cx="3020760" cy="4203720"/>
          </a:xfrm>
          <a:prstGeom prst="rect">
            <a:avLst/>
          </a:prstGeom>
          <a:ln w="15840">
            <a:solidFill>
              <a:srgbClr val="ffffff"/>
            </a:solidFill>
            <a:miter/>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
          <p:cNvSpPr txBox="1"/>
          <p:nvPr/>
        </p:nvSpPr>
        <p:spPr>
          <a:xfrm>
            <a:off x="762120" y="1828800"/>
            <a:ext cx="7696080" cy="4145040"/>
          </a:xfrm>
          <a:prstGeom prst="rect">
            <a:avLst/>
          </a:prstGeom>
          <a:noFill/>
          <a:ln w="0">
            <a:noFill/>
          </a:ln>
        </p:spPr>
        <p:txBody>
          <a:bodyPr>
            <a:normAutofit/>
          </a:bodyPr>
          <a:p>
            <a:pP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Are you as rich as you’d like to be? </a:t>
            </a: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Are you as educated as you’d like to be? </a:t>
            </a: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Are you as compassionate as you’d like to be? </a:t>
            </a: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p:txBody>
      </p:sp>
      <p:pic>
        <p:nvPicPr>
          <p:cNvPr id="244" name="Picture 3" descr=""/>
          <p:cNvPicPr/>
          <p:nvPr/>
        </p:nvPicPr>
        <p:blipFill>
          <a:blip r:embed="rId1"/>
          <a:stretch/>
        </p:blipFill>
        <p:spPr>
          <a:xfrm>
            <a:off x="2209680" y="2336760"/>
            <a:ext cx="6467760" cy="355680"/>
          </a:xfrm>
          <a:prstGeom prst="rect">
            <a:avLst/>
          </a:prstGeom>
          <a:ln w="0">
            <a:noFill/>
          </a:ln>
        </p:spPr>
      </p:pic>
      <p:pic>
        <p:nvPicPr>
          <p:cNvPr id="245" name="Picture 4" descr=""/>
          <p:cNvPicPr/>
          <p:nvPr/>
        </p:nvPicPr>
        <p:blipFill>
          <a:blip r:embed="rId2"/>
          <a:stretch/>
        </p:blipFill>
        <p:spPr>
          <a:xfrm>
            <a:off x="2843280" y="3505320"/>
            <a:ext cx="5843520" cy="457200"/>
          </a:xfrm>
          <a:prstGeom prst="rect">
            <a:avLst/>
          </a:prstGeom>
          <a:ln w="0">
            <a:noFill/>
          </a:ln>
        </p:spPr>
      </p:pic>
      <p:sp>
        <p:nvSpPr>
          <p:cNvPr id="246" name="Rectangle 5"/>
          <p:cNvSpPr/>
          <p:nvPr/>
        </p:nvSpPr>
        <p:spPr>
          <a:xfrm>
            <a:off x="457200" y="6248520"/>
            <a:ext cx="8686800" cy="59616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a:solidFill>
                  <a:srgbClr val="ffffff"/>
                </a:solidFill>
                <a:latin typeface="Arial"/>
              </a:rPr>
              <a:t>Sources: </a:t>
            </a:r>
            <a:r>
              <a:rPr b="0" lang="en-US" sz="1100" spc="-1" strike="noStrike" u="sng">
                <a:solidFill>
                  <a:srgbClr val="66ccff"/>
                </a:solidFill>
                <a:uFillTx/>
                <a:latin typeface="Arial"/>
                <a:hlinkClick r:id="rId3"/>
              </a:rPr>
              <a:t>http://www.google.com/search?q=how+to+be+rich</a:t>
            </a:r>
            <a:r>
              <a:rPr b="0" lang="en-US" sz="1100" spc="-1" strike="noStrike">
                <a:solidFill>
                  <a:srgbClr val="ffffff"/>
                </a:solidFill>
                <a:latin typeface="Arial"/>
              </a:rPr>
              <a:t> </a:t>
            </a:r>
            <a:endParaRPr b="0" lang="en-US" sz="11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u="sng">
                <a:solidFill>
                  <a:srgbClr val="66ccff"/>
                </a:solidFill>
                <a:uFillTx/>
                <a:latin typeface="Arial"/>
                <a:hlinkClick r:id="rId4"/>
              </a:rPr>
              <a:t>http://ocw.mit.edu</a:t>
            </a:r>
            <a:r>
              <a:rPr b="0" lang="en-US" sz="1100" spc="-1" strike="noStrike">
                <a:solidFill>
                  <a:srgbClr val="ffffff"/>
                </a:solidFill>
                <a:latin typeface="Arial"/>
              </a:rPr>
              <a:t> </a:t>
            </a:r>
            <a:endParaRPr b="0" lang="en-US" sz="11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u="sng">
                <a:solidFill>
                  <a:srgbClr val="66ccff"/>
                </a:solidFill>
                <a:uFillTx/>
                <a:latin typeface="Arial"/>
                <a:hlinkClick r:id="rId5"/>
              </a:rPr>
              <a:t>http://zenhabits.net/2007/06/a-guide-to-cultivating-compassion-in-your-life-with-7-practices/</a:t>
            </a:r>
            <a:r>
              <a:rPr b="0" lang="en-US" sz="1100" spc="-1" strike="noStrike">
                <a:solidFill>
                  <a:srgbClr val="ffffff"/>
                </a:solidFill>
                <a:latin typeface="Arial"/>
              </a:rPr>
              <a:t> </a:t>
            </a:r>
            <a:endParaRPr b="0" lang="en-US" sz="1100" spc="-1" strike="noStrike">
              <a:solidFill>
                <a:srgbClr val="ffffff"/>
              </a:solidFill>
              <a:latin typeface="Arial"/>
            </a:endParaRPr>
          </a:p>
        </p:txBody>
      </p:sp>
      <p:pic>
        <p:nvPicPr>
          <p:cNvPr id="247" name="Picture 5" descr=""/>
          <p:cNvPicPr/>
          <p:nvPr/>
        </p:nvPicPr>
        <p:blipFill>
          <a:blip r:embed="rId6"/>
          <a:stretch/>
        </p:blipFill>
        <p:spPr>
          <a:xfrm>
            <a:off x="2133720" y="4648320"/>
            <a:ext cx="5591160" cy="608040"/>
          </a:xfrm>
          <a:prstGeom prst="rect">
            <a:avLst/>
          </a:prstGeom>
          <a:ln w="0">
            <a:noFill/>
          </a:ln>
        </p:spPr>
      </p:pic>
      <p:pic>
        <p:nvPicPr>
          <p:cNvPr id="248" name="Picture 9" descr="http://zenhabits.net/fotos/dalailama.jpg"/>
          <p:cNvPicPr/>
          <p:nvPr/>
        </p:nvPicPr>
        <p:blipFill>
          <a:blip r:embed="rId7"/>
          <a:stretch/>
        </p:blipFill>
        <p:spPr>
          <a:xfrm>
            <a:off x="7848720" y="4495680"/>
            <a:ext cx="776160" cy="943200"/>
          </a:xfrm>
          <a:prstGeom prst="rect">
            <a:avLst/>
          </a:prstGeom>
          <a:ln w="15840">
            <a:solidFill>
              <a:srgbClr val="ffffff"/>
            </a:solidFill>
            <a:miter/>
          </a:ln>
        </p:spPr>
      </p:pic>
    </p:spTree>
  </p:cSld>
  <mc:AlternateContent>
    <mc:Choice Requires="p14">
      <p:transition spd="slow" p14:dur="2000"/>
    </mc:Choice>
    <mc:Fallback>
      <p:transition spd="slow"/>
    </mc:Fallback>
  </mc:AlternateContent>
  <p:timing>
    <p:tnLst>
      <p:par>
        <p:cTn id="40" dur="indefinite" restart="never" nodeType="tmRoot">
          <p:childTnLst>
            <p:seq>
              <p:cTn id="41" dur="indefinite" nodeType="mainSeq">
                <p:childTnLst>
                  <p:par>
                    <p:cTn id="42" fill="hold">
                      <p:stCondLst>
                        <p:cond delay="indefinite"/>
                      </p:stCondLst>
                      <p:childTnLst>
                        <p:par>
                          <p:cTn id="43" fill="hold">
                            <p:stCondLst>
                              <p:cond delay="0"/>
                            </p:stCondLst>
                            <p:childTnLst>
                              <p:par>
                                <p:cTn id="44" nodeType="clickEffect" fill="hold" presetClass="entr" presetID="1">
                                  <p:stCondLst>
                                    <p:cond delay="0"/>
                                  </p:stCondLst>
                                  <p:childTnLst>
                                    <p:set>
                                      <p:cBhvr>
                                        <p:cTn id="45" dur="1" fill="hold">
                                          <p:stCondLst>
                                            <p:cond delay="0"/>
                                          </p:stCondLst>
                                        </p:cTn>
                                        <p:tgtEl>
                                          <p:spTgt spid="24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nodeType="clickEffect" fill="hold" presetClass="entr" presetID="1">
                                  <p:stCondLst>
                                    <p:cond delay="0"/>
                                  </p:stCondLst>
                                  <p:childTnLst>
                                    <p:set>
                                      <p:cBhvr>
                                        <p:cTn id="49" dur="1" fill="hold">
                                          <p:stCondLst>
                                            <p:cond delay="0"/>
                                          </p:stCondLst>
                                        </p:cTn>
                                        <p:tgtEl>
                                          <p:spTgt spid="24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nodeType="clickEffect" fill="hold" presetClass="entr" presetID="1">
                                  <p:stCondLst>
                                    <p:cond delay="0"/>
                                  </p:stCondLst>
                                  <p:childTnLst>
                                    <p:set>
                                      <p:cBhvr>
                                        <p:cTn id="53" dur="1" fill="hold">
                                          <p:stCondLst>
                                            <p:cond delay="0"/>
                                          </p:stCondLst>
                                        </p:cTn>
                                        <p:tgtEl>
                                          <p:spTgt spid="247"/>
                                        </p:tgtEl>
                                        <p:attrNameLst>
                                          <p:attrName>style.visibility</p:attrName>
                                        </p:attrNameLst>
                                      </p:cBhvr>
                                      <p:to>
                                        <p:strVal val="visible"/>
                                      </p:to>
                                    </p:set>
                                  </p:childTnLst>
                                </p:cTn>
                              </p:par>
                              <p:par>
                                <p:cTn id="54" nodeType="withEffect" fill="hold" presetClass="entr" presetID="1">
                                  <p:stCondLst>
                                    <p:cond delay="0"/>
                                  </p:stCondLst>
                                  <p:childTnLst>
                                    <p:set>
                                      <p:cBhvr>
                                        <p:cTn id="55"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Rectangle 2" descr=""/>
          <p:cNvPicPr/>
          <p:nvPr/>
        </p:nvPicPr>
        <p:blipFill>
          <a:blip r:embed="rId1"/>
          <a:stretch/>
        </p:blipFill>
        <p:spPr>
          <a:xfrm>
            <a:off x="268200" y="268200"/>
            <a:ext cx="8425080" cy="1158840"/>
          </a:xfrm>
          <a:prstGeom prst="rect">
            <a:avLst/>
          </a:prstGeom>
          <a:ln w="0">
            <a:noFill/>
          </a:ln>
        </p:spPr>
      </p:pic>
      <p:sp>
        <p:nvSpPr>
          <p:cNvPr id="250" name=""/>
          <p:cNvSpPr txBox="1"/>
          <p:nvPr/>
        </p:nvSpPr>
        <p:spPr>
          <a:xfrm>
            <a:off x="4648320" y="1828440"/>
            <a:ext cx="4038480" cy="4724280"/>
          </a:xfrm>
          <a:prstGeom prst="rect">
            <a:avLst/>
          </a:prstGeom>
          <a:noFill/>
          <a:ln w="0">
            <a:noFill/>
          </a:ln>
        </p:spPr>
        <p:txBody>
          <a:bodyPr>
            <a:normAutofit/>
          </a:bodyPr>
          <a:p>
            <a:pPr>
              <a:lnSpc>
                <a:spcPct val="90000"/>
              </a:lnSpc>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Information is just one of many deficiencies in developing world.</a:t>
            </a:r>
            <a:endParaRPr b="0" lang="en-US" sz="20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Other deficiencies:</a:t>
            </a:r>
            <a:endParaRPr b="0" lang="en-US" sz="1800" spc="-1" strike="noStrike">
              <a:solidFill>
                <a:srgbClr val="ffffff"/>
              </a:solidFill>
              <a:latin typeface="Arial"/>
            </a:endParaRPr>
          </a:p>
          <a:p>
            <a:pPr lvl="2" marL="1143000" indent="-228600">
              <a:lnSpc>
                <a:spcPct val="90000"/>
              </a:lnSpc>
              <a:spcBef>
                <a:spcPts val="349"/>
              </a:spcBef>
              <a:buClr>
                <a:srgbClr val="ffffff"/>
              </a:buClr>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human capacity</a:t>
            </a:r>
            <a:endParaRPr b="0" lang="en-US" sz="1400" spc="-1" strike="noStrike">
              <a:solidFill>
                <a:srgbClr val="ffffff"/>
              </a:solidFill>
              <a:latin typeface="Arial"/>
            </a:endParaRPr>
          </a:p>
          <a:p>
            <a:pPr lvl="2" marL="1143000" indent="-228600">
              <a:lnSpc>
                <a:spcPct val="90000"/>
              </a:lnSpc>
              <a:spcBef>
                <a:spcPts val="349"/>
              </a:spcBef>
              <a:buClr>
                <a:srgbClr val="ffffff"/>
              </a:buClr>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economics </a:t>
            </a:r>
            <a:endParaRPr b="0" lang="en-US" sz="1400" spc="-1" strike="noStrike">
              <a:solidFill>
                <a:srgbClr val="ffffff"/>
              </a:solidFill>
              <a:latin typeface="Arial"/>
            </a:endParaRPr>
          </a:p>
          <a:p>
            <a:pPr lvl="2" marL="1143000" indent="-228600">
              <a:lnSpc>
                <a:spcPct val="90000"/>
              </a:lnSpc>
              <a:spcBef>
                <a:spcPts val="349"/>
              </a:spcBef>
              <a:buClr>
                <a:srgbClr val="ffffff"/>
              </a:buClr>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infrastructure</a:t>
            </a:r>
            <a:endParaRPr b="0" lang="en-US" sz="1400" spc="-1" strike="noStrike">
              <a:solidFill>
                <a:srgbClr val="ffffff"/>
              </a:solidFill>
              <a:latin typeface="Arial"/>
            </a:endParaRPr>
          </a:p>
          <a:p>
            <a:pPr lvl="2" marL="1143000" indent="-228600">
              <a:lnSpc>
                <a:spcPct val="90000"/>
              </a:lnSpc>
              <a:spcBef>
                <a:spcPts val="349"/>
              </a:spcBef>
              <a:buClr>
                <a:srgbClr val="ffffff"/>
              </a:buClr>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institutional capacity</a:t>
            </a:r>
            <a:endParaRPr b="0" lang="en-US" sz="1400" spc="-1" strike="noStrike">
              <a:solidFill>
                <a:srgbClr val="ffffff"/>
              </a:solidFill>
              <a:latin typeface="Arial"/>
            </a:endParaRPr>
          </a:p>
          <a:p>
            <a:pPr lvl="2" marL="1143000" indent="-228600">
              <a:lnSpc>
                <a:spcPct val="90000"/>
              </a:lnSpc>
              <a:spcBef>
                <a:spcPts val="349"/>
              </a:spcBef>
              <a:buClr>
                <a:srgbClr val="ffffff"/>
              </a:buClr>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political clout</a:t>
            </a:r>
            <a:endParaRPr b="0" lang="en-US" sz="1400" spc="-1" strike="noStrike">
              <a:solidFill>
                <a:srgbClr val="ffffff"/>
              </a:solidFill>
              <a:latin typeface="Arial"/>
            </a:endParaRPr>
          </a:p>
          <a:p>
            <a:pPr lvl="2" marL="1143000" indent="-228600">
              <a:lnSpc>
                <a:spcPct val="90000"/>
              </a:lnSpc>
              <a:spcBef>
                <a:spcPts val="349"/>
              </a:spcBef>
              <a:buClr>
                <a:srgbClr val="ffffff"/>
              </a:buClr>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etc.</a:t>
            </a:r>
            <a:endParaRPr b="0" lang="en-US" sz="1400" spc="-1" strike="noStrike">
              <a:solidFill>
                <a:srgbClr val="ffffff"/>
              </a:solidFill>
              <a:latin typeface="Arial"/>
            </a:endParaRPr>
          </a:p>
          <a:p>
            <a:pPr lvl="1" marL="742680" indent="-285480">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4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Information ≠ education</a:t>
            </a: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Communication ≠ commerce</a:t>
            </a: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lvl="1" marL="742680" indent="-285480">
              <a:lnSpc>
                <a:spcPct val="90000"/>
              </a:lnSpc>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p:txBody>
      </p:sp>
      <p:sp>
        <p:nvSpPr>
          <p:cNvPr id="251" name="TextBox 4"/>
          <p:cNvSpPr/>
          <p:nvPr/>
        </p:nvSpPr>
        <p:spPr>
          <a:xfrm>
            <a:off x="488880" y="228600"/>
            <a:ext cx="108612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Myth 10</a:t>
            </a:r>
            <a:endParaRPr b="0" lang="en-US" sz="2000" spc="-1" strike="noStrike">
              <a:solidFill>
                <a:srgbClr val="ffffff"/>
              </a:solidFill>
              <a:latin typeface="Arial"/>
            </a:endParaRPr>
          </a:p>
        </p:txBody>
      </p:sp>
      <p:pic>
        <p:nvPicPr>
          <p:cNvPr id="252" name="Picture 12" descr="cy appmosaic"/>
          <p:cNvPicPr/>
          <p:nvPr/>
        </p:nvPicPr>
        <p:blipFill>
          <a:blip r:embed="rId2"/>
          <a:stretch/>
        </p:blipFill>
        <p:spPr>
          <a:xfrm>
            <a:off x="533520" y="2286000"/>
            <a:ext cx="3813120" cy="2863800"/>
          </a:xfrm>
          <a:prstGeom prst="rect">
            <a:avLst/>
          </a:prstGeom>
          <a:ln w="15840">
            <a:solidFill>
              <a:srgbClr val="ffffff"/>
            </a:solidFill>
            <a:miter/>
          </a:ln>
        </p:spPr>
      </p:pic>
    </p:spTree>
  </p:cSld>
  <mc:AlternateContent>
    <mc:Choice Requires="p14">
      <p:transition spd="slow" p14:dur="2000"/>
    </mc:Choice>
    <mc:Fallback>
      <p:transition spd="slow"/>
    </mc:Fallback>
  </mc:AlternateContent>
  <p:timing>
    <p:tnLst>
      <p:par>
        <p:cTn id="56" dur="indefinite" restart="never" nodeType="tmRoot">
          <p:childTnLst>
            <p:seq>
              <p:cTn id="57" dur="indefinite" nodeType="mainSeq">
                <p:childTnLst>
                  <p:par>
                    <p:cTn id="58" fill="hold">
                      <p:stCondLst>
                        <p:cond delay="0"/>
                      </p:stCondLst>
                      <p:childTnLst>
                        <p:par>
                          <p:cTn id="59" fill="hold">
                            <p:stCondLst>
                              <p:cond delay="0"/>
                            </p:stCondLst>
                            <p:childTnLst>
                              <p:par>
                                <p:cTn id="60" nodeType="withEffect" fill="hold" presetClass="entr" presetID="1">
                                  <p:stCondLst>
                                    <p:cond delay="0"/>
                                  </p:stCondLst>
                                  <p:childTnLst>
                                    <p:set>
                                      <p:cBhvr>
                                        <p:cTn id="61"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
          <p:cNvSpPr txBox="1"/>
          <p:nvPr/>
        </p:nvSpPr>
        <p:spPr>
          <a:xfrm>
            <a:off x="457200" y="2819160"/>
            <a:ext cx="8229600" cy="1143000"/>
          </a:xfrm>
          <a:prstGeom prst="rect">
            <a:avLst/>
          </a:prstGeom>
          <a:noFill/>
          <a:ln w="0">
            <a:noFill/>
          </a:ln>
        </p:spPr>
        <p:txBody>
          <a:bodyPr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e3ebf1"/>
                </a:solidFill>
                <a:latin typeface="Arial"/>
              </a:rPr>
              <a:t>Conclusion</a:t>
            </a:r>
            <a:endParaRPr b="0" lang="en-US" sz="4400" spc="-1" strike="noStrike">
              <a:solidFill>
                <a:srgbClr val="e3ebf1"/>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 name="Picture 15" descr="j0285750"/>
          <p:cNvPicPr/>
          <p:nvPr/>
        </p:nvPicPr>
        <p:blipFill>
          <a:blip r:embed="rId1"/>
          <a:stretch/>
        </p:blipFill>
        <p:spPr>
          <a:xfrm flipH="1">
            <a:off x="5181120" y="1676520"/>
            <a:ext cx="1217880" cy="747720"/>
          </a:xfrm>
          <a:prstGeom prst="rect">
            <a:avLst/>
          </a:prstGeom>
          <a:ln w="0">
            <a:noFill/>
          </a:ln>
        </p:spPr>
      </p:pic>
      <p:sp>
        <p:nvSpPr>
          <p:cNvPr id="255" name=""/>
          <p:cNvSpPr txBox="1"/>
          <p:nvPr/>
        </p:nvSpPr>
        <p:spPr>
          <a:xfrm>
            <a:off x="457200" y="228240"/>
            <a:ext cx="8229600" cy="609480"/>
          </a:xfrm>
          <a:prstGeom prst="rect">
            <a:avLst/>
          </a:prstGeom>
          <a:noFill/>
          <a:ln w="0">
            <a:noFill/>
          </a:ln>
        </p:spPr>
        <p:txBody>
          <a:bodyPr anchor="ctr">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ffffff"/>
                </a:solidFill>
                <a:latin typeface="Tahoma"/>
              </a:rPr>
              <a:t>Agricultural Systems?</a:t>
            </a:r>
            <a:endParaRPr b="0" lang="en-US" sz="3600" spc="-1" strike="noStrike">
              <a:solidFill>
                <a:srgbClr val="e3ebf1"/>
              </a:solidFill>
              <a:latin typeface="Arial"/>
            </a:endParaRPr>
          </a:p>
        </p:txBody>
      </p:sp>
      <p:pic>
        <p:nvPicPr>
          <p:cNvPr id="256" name="Picture 9" descr="farmer small"/>
          <p:cNvPicPr/>
          <p:nvPr/>
        </p:nvPicPr>
        <p:blipFill>
          <a:blip r:embed="rId2"/>
          <a:stretch/>
        </p:blipFill>
        <p:spPr>
          <a:xfrm>
            <a:off x="762120" y="1371600"/>
            <a:ext cx="761760" cy="1079640"/>
          </a:xfrm>
          <a:prstGeom prst="rect">
            <a:avLst/>
          </a:prstGeom>
          <a:ln w="9360">
            <a:solidFill>
              <a:srgbClr val="ffffff"/>
            </a:solidFill>
            <a:miter/>
          </a:ln>
        </p:spPr>
      </p:pic>
      <p:pic>
        <p:nvPicPr>
          <p:cNvPr id="257" name="Picture 15" descr="j0285750"/>
          <p:cNvPicPr/>
          <p:nvPr/>
        </p:nvPicPr>
        <p:blipFill>
          <a:blip r:embed="rId3"/>
          <a:stretch/>
        </p:blipFill>
        <p:spPr>
          <a:xfrm>
            <a:off x="2666880" y="1600200"/>
            <a:ext cx="1222560" cy="747720"/>
          </a:xfrm>
          <a:prstGeom prst="rect">
            <a:avLst/>
          </a:prstGeom>
          <a:ln w="0">
            <a:noFill/>
          </a:ln>
        </p:spPr>
      </p:pic>
      <p:grpSp>
        <p:nvGrpSpPr>
          <p:cNvPr id="258" name="Group 39"/>
          <p:cNvGrpSpPr/>
          <p:nvPr/>
        </p:nvGrpSpPr>
        <p:grpSpPr>
          <a:xfrm>
            <a:off x="1644480" y="1387440"/>
            <a:ext cx="1071720" cy="1000080"/>
            <a:chOff x="1644480" y="1387440"/>
            <a:chExt cx="1071720" cy="1000080"/>
          </a:xfrm>
        </p:grpSpPr>
        <p:pic>
          <p:nvPicPr>
            <p:cNvPr id="259" name="Picture 32" descr="http://tbn0.google.com/images?q=tbn:AuetC6LJxZDJpM:http://cache.viewimages.com/xc/1468183.jpg%3Fv%3D1%26c%3DViewImages%26k%3D2%26d%3D17A4AD9FDB9CF1939057D9939C83F106598C4048D1C7225D5A5397277B4DC33E"/>
            <p:cNvPicPr/>
            <p:nvPr/>
          </p:nvPicPr>
          <p:blipFill>
            <a:blip r:embed="rId4"/>
            <a:stretch/>
          </p:blipFill>
          <p:spPr>
            <a:xfrm>
              <a:off x="1715760" y="1816200"/>
              <a:ext cx="876600" cy="571320"/>
            </a:xfrm>
            <a:prstGeom prst="rect">
              <a:avLst/>
            </a:prstGeom>
            <a:ln w="0">
              <a:noFill/>
            </a:ln>
          </p:spPr>
        </p:pic>
        <p:sp>
          <p:nvSpPr>
            <p:cNvPr id="260" name="Rectangle 41"/>
            <p:cNvSpPr/>
            <p:nvPr/>
          </p:nvSpPr>
          <p:spPr>
            <a:xfrm>
              <a:off x="1644480" y="1387440"/>
              <a:ext cx="1071720" cy="4287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Low literacy in local lang</a:t>
              </a:r>
              <a:endParaRPr b="0" lang="en-US" sz="1100" spc="-1" strike="noStrike">
                <a:solidFill>
                  <a:srgbClr val="ffffff"/>
                </a:solidFill>
                <a:latin typeface="Arial"/>
              </a:endParaRPr>
            </a:p>
          </p:txBody>
        </p:sp>
      </p:grpSp>
      <p:pic>
        <p:nvPicPr>
          <p:cNvPr id="261" name="Picture 30" descr="j0158007"/>
          <p:cNvPicPr/>
          <p:nvPr/>
        </p:nvPicPr>
        <p:blipFill>
          <a:blip r:embed="rId5"/>
          <a:stretch/>
        </p:blipFill>
        <p:spPr>
          <a:xfrm>
            <a:off x="3505320" y="1882800"/>
            <a:ext cx="2124000" cy="250920"/>
          </a:xfrm>
          <a:prstGeom prst="rect">
            <a:avLst/>
          </a:prstGeom>
          <a:ln w="0">
            <a:noFill/>
          </a:ln>
        </p:spPr>
      </p:pic>
      <p:grpSp>
        <p:nvGrpSpPr>
          <p:cNvPr id="262" name="Group 45"/>
          <p:cNvGrpSpPr/>
          <p:nvPr/>
        </p:nvGrpSpPr>
        <p:grpSpPr>
          <a:xfrm>
            <a:off x="447840" y="2590920"/>
            <a:ext cx="1428480" cy="1047240"/>
            <a:chOff x="447840" y="2590920"/>
            <a:chExt cx="1428480" cy="1047240"/>
          </a:xfrm>
        </p:grpSpPr>
        <p:pic>
          <p:nvPicPr>
            <p:cNvPr id="263" name="Picture 7" descr="C:\Users\aratan\AppData\Local\Microsoft\Windows\Temporary Internet Files\Content.IE5\RWCZXBOJ\MCj02337780000[1].wmf"/>
            <p:cNvPicPr/>
            <p:nvPr/>
          </p:nvPicPr>
          <p:blipFill>
            <a:blip r:embed="rId6"/>
            <a:stretch/>
          </p:blipFill>
          <p:spPr>
            <a:xfrm>
              <a:off x="662040" y="2590920"/>
              <a:ext cx="1071360" cy="866880"/>
            </a:xfrm>
            <a:prstGeom prst="rect">
              <a:avLst/>
            </a:prstGeom>
            <a:ln w="0">
              <a:noFill/>
            </a:ln>
          </p:spPr>
        </p:pic>
        <p:sp>
          <p:nvSpPr>
            <p:cNvPr id="264" name="Rectangle 47"/>
            <p:cNvSpPr/>
            <p:nvPr/>
          </p:nvSpPr>
          <p:spPr>
            <a:xfrm>
              <a:off x="447840" y="3376800"/>
              <a:ext cx="142848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No bank account</a:t>
              </a:r>
              <a:endParaRPr b="0" lang="en-US" sz="1100" spc="-1" strike="noStrike">
                <a:solidFill>
                  <a:srgbClr val="ffffff"/>
                </a:solidFill>
                <a:latin typeface="Arial"/>
              </a:endParaRPr>
            </a:p>
          </p:txBody>
        </p:sp>
      </p:grpSp>
      <p:grpSp>
        <p:nvGrpSpPr>
          <p:cNvPr id="265" name="Group 80"/>
          <p:cNvGrpSpPr/>
          <p:nvPr/>
        </p:nvGrpSpPr>
        <p:grpSpPr>
          <a:xfrm>
            <a:off x="1765440" y="2652840"/>
            <a:ext cx="928440" cy="1071720"/>
            <a:chOff x="1765440" y="2652840"/>
            <a:chExt cx="928440" cy="1071720"/>
          </a:xfrm>
        </p:grpSpPr>
        <p:pic>
          <p:nvPicPr>
            <p:cNvPr id="266" name="Picture 2" descr="C:\Users\aratan\Pictures\2007-07-17 kesla\kesla 022.JPG"/>
            <p:cNvPicPr/>
            <p:nvPr/>
          </p:nvPicPr>
          <p:blipFill>
            <a:blip r:embed="rId7"/>
            <a:stretch/>
          </p:blipFill>
          <p:spPr>
            <a:xfrm>
              <a:off x="1908000" y="2652840"/>
              <a:ext cx="654120" cy="857160"/>
            </a:xfrm>
            <a:prstGeom prst="rect">
              <a:avLst/>
            </a:prstGeom>
            <a:ln w="0">
              <a:noFill/>
            </a:ln>
          </p:spPr>
        </p:pic>
        <p:sp>
          <p:nvSpPr>
            <p:cNvPr id="267" name="Rectangle 74"/>
            <p:cNvSpPr/>
            <p:nvPr/>
          </p:nvSpPr>
          <p:spPr>
            <a:xfrm>
              <a:off x="1765440" y="3295800"/>
              <a:ext cx="928440" cy="4287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Expensive credit</a:t>
              </a:r>
              <a:endParaRPr b="0" lang="en-US" sz="1100" spc="-1" strike="noStrike">
                <a:solidFill>
                  <a:srgbClr val="ffffff"/>
                </a:solidFill>
                <a:latin typeface="Arial"/>
              </a:endParaRPr>
            </a:p>
          </p:txBody>
        </p:sp>
      </p:grpSp>
      <p:grpSp>
        <p:nvGrpSpPr>
          <p:cNvPr id="268" name="Group 79"/>
          <p:cNvGrpSpPr/>
          <p:nvPr/>
        </p:nvGrpSpPr>
        <p:grpSpPr>
          <a:xfrm>
            <a:off x="2716200" y="2751120"/>
            <a:ext cx="1143000" cy="785160"/>
            <a:chOff x="2716200" y="2751120"/>
            <a:chExt cx="1143000" cy="785160"/>
          </a:xfrm>
        </p:grpSpPr>
        <p:pic>
          <p:nvPicPr>
            <p:cNvPr id="269" name="Picture 25" descr="http://tbn0.google.com/images?q=tbn:O07lK5s90D6UZM:http://www.nritaxservices.com/tax_pan_clip_image002.jpg"/>
            <p:cNvPicPr/>
            <p:nvPr/>
          </p:nvPicPr>
          <p:blipFill>
            <a:blip r:embed="rId8"/>
            <a:stretch/>
          </p:blipFill>
          <p:spPr>
            <a:xfrm>
              <a:off x="2858760" y="2751120"/>
              <a:ext cx="849240" cy="571680"/>
            </a:xfrm>
            <a:prstGeom prst="rect">
              <a:avLst/>
            </a:prstGeom>
            <a:ln w="0">
              <a:noFill/>
            </a:ln>
          </p:spPr>
        </p:pic>
        <p:sp>
          <p:nvSpPr>
            <p:cNvPr id="270" name="Rectangle 73"/>
            <p:cNvSpPr/>
            <p:nvPr/>
          </p:nvSpPr>
          <p:spPr>
            <a:xfrm>
              <a:off x="2716200" y="3274920"/>
              <a:ext cx="114300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No unique ID</a:t>
              </a:r>
              <a:endParaRPr b="0" lang="en-US" sz="1100" spc="-1" strike="noStrike">
                <a:solidFill>
                  <a:srgbClr val="ffffff"/>
                </a:solidFill>
                <a:latin typeface="Arial"/>
              </a:endParaRPr>
            </a:p>
          </p:txBody>
        </p:sp>
      </p:grpSp>
      <p:grpSp>
        <p:nvGrpSpPr>
          <p:cNvPr id="271" name="Group 83"/>
          <p:cNvGrpSpPr/>
          <p:nvPr/>
        </p:nvGrpSpPr>
        <p:grpSpPr>
          <a:xfrm>
            <a:off x="627120" y="3809880"/>
            <a:ext cx="1071360" cy="761400"/>
            <a:chOff x="627120" y="3809880"/>
            <a:chExt cx="1071360" cy="761400"/>
          </a:xfrm>
        </p:grpSpPr>
        <p:sp>
          <p:nvSpPr>
            <p:cNvPr id="272" name="Rectangle 72"/>
            <p:cNvSpPr/>
            <p:nvPr/>
          </p:nvSpPr>
          <p:spPr>
            <a:xfrm>
              <a:off x="627120" y="4309920"/>
              <a:ext cx="107136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Poor roads</a:t>
              </a:r>
              <a:endParaRPr b="0" lang="en-US" sz="1100" spc="-1" strike="noStrike">
                <a:solidFill>
                  <a:srgbClr val="ffffff"/>
                </a:solidFill>
                <a:latin typeface="Arial"/>
              </a:endParaRPr>
            </a:p>
          </p:txBody>
        </p:sp>
        <p:pic>
          <p:nvPicPr>
            <p:cNvPr id="273" name="Picture 34" descr="http://tbn0.google.com/images?q=tbn:Af91rtaAxNJnAM:http://www.tribuneindia.com/2006/20060920/jplus2.jpg"/>
            <p:cNvPicPr/>
            <p:nvPr/>
          </p:nvPicPr>
          <p:blipFill>
            <a:blip r:embed="rId9"/>
            <a:stretch/>
          </p:blipFill>
          <p:spPr>
            <a:xfrm>
              <a:off x="739800" y="3809880"/>
              <a:ext cx="744480" cy="527040"/>
            </a:xfrm>
            <a:prstGeom prst="rect">
              <a:avLst/>
            </a:prstGeom>
            <a:ln w="0">
              <a:noFill/>
            </a:ln>
          </p:spPr>
        </p:pic>
      </p:grpSp>
      <p:sp>
        <p:nvSpPr>
          <p:cNvPr id="274" name="Line 25"/>
          <p:cNvSpPr/>
          <p:nvPr/>
        </p:nvSpPr>
        <p:spPr>
          <a:xfrm>
            <a:off x="4114800" y="3048120"/>
            <a:ext cx="34290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sp>
        <p:nvSpPr>
          <p:cNvPr id="275" name="Line 26"/>
          <p:cNvSpPr/>
          <p:nvPr/>
        </p:nvSpPr>
        <p:spPr>
          <a:xfrm>
            <a:off x="1981080" y="4114800"/>
            <a:ext cx="52578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sp>
        <p:nvSpPr>
          <p:cNvPr id="276" name="AutoShape 23"/>
          <p:cNvSpPr/>
          <p:nvPr/>
        </p:nvSpPr>
        <p:spPr>
          <a:xfrm rot="2700000">
            <a:off x="3967200" y="3581280"/>
            <a:ext cx="1092240" cy="1092240"/>
          </a:xfrm>
          <a:custGeom>
            <a:avLst/>
            <a:gdLst/>
            <a:ahLst/>
            <a:rect l="0" t="0" r="r" b="b"/>
            <a:pathLst>
              <a:path w="3036" h="3036">
                <a:moveTo>
                  <a:pt x="1311" y="0"/>
                </a:moveTo>
                <a:lnTo>
                  <a:pt x="1723" y="0"/>
                </a:lnTo>
                <a:lnTo>
                  <a:pt x="1723" y="1311"/>
                </a:lnTo>
                <a:lnTo>
                  <a:pt x="3035" y="1311"/>
                </a:lnTo>
                <a:lnTo>
                  <a:pt x="3035" y="1723"/>
                </a:lnTo>
                <a:lnTo>
                  <a:pt x="1723" y="1723"/>
                </a:lnTo>
                <a:lnTo>
                  <a:pt x="1723"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277" name="AutoShape 23"/>
          <p:cNvSpPr/>
          <p:nvPr/>
        </p:nvSpPr>
        <p:spPr>
          <a:xfrm rot="2700000">
            <a:off x="5486400" y="2514600"/>
            <a:ext cx="1092240" cy="1092240"/>
          </a:xfrm>
          <a:custGeom>
            <a:avLst/>
            <a:gdLst/>
            <a:ahLst/>
            <a:rect l="0" t="0" r="r" b="b"/>
            <a:pathLst>
              <a:path w="3036" h="3036">
                <a:moveTo>
                  <a:pt x="1311" y="0"/>
                </a:moveTo>
                <a:lnTo>
                  <a:pt x="1723" y="0"/>
                </a:lnTo>
                <a:lnTo>
                  <a:pt x="1723" y="1311"/>
                </a:lnTo>
                <a:lnTo>
                  <a:pt x="3035" y="1311"/>
                </a:lnTo>
                <a:lnTo>
                  <a:pt x="3035" y="1723"/>
                </a:lnTo>
                <a:lnTo>
                  <a:pt x="1723" y="1723"/>
                </a:lnTo>
                <a:lnTo>
                  <a:pt x="1723"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278" name="Line 29"/>
          <p:cNvSpPr/>
          <p:nvPr/>
        </p:nvSpPr>
        <p:spPr>
          <a:xfrm>
            <a:off x="1981080" y="5181480"/>
            <a:ext cx="52578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grpSp>
        <p:nvGrpSpPr>
          <p:cNvPr id="279" name="Group 30"/>
          <p:cNvGrpSpPr/>
          <p:nvPr/>
        </p:nvGrpSpPr>
        <p:grpSpPr>
          <a:xfrm>
            <a:off x="7619760" y="2819520"/>
            <a:ext cx="956520" cy="794520"/>
            <a:chOff x="7619760" y="2819520"/>
            <a:chExt cx="956520" cy="794520"/>
          </a:xfrm>
        </p:grpSpPr>
        <p:pic>
          <p:nvPicPr>
            <p:cNvPr id="280" name="Picture 13" descr="american_express_html"/>
            <p:cNvPicPr/>
            <p:nvPr/>
          </p:nvPicPr>
          <p:blipFill>
            <a:blip r:embed="rId10"/>
            <a:stretch/>
          </p:blipFill>
          <p:spPr>
            <a:xfrm>
              <a:off x="7696080" y="2819520"/>
              <a:ext cx="790560" cy="527040"/>
            </a:xfrm>
            <a:prstGeom prst="rect">
              <a:avLst/>
            </a:prstGeom>
            <a:ln w="0">
              <a:noFill/>
            </a:ln>
          </p:spPr>
        </p:pic>
        <p:sp>
          <p:nvSpPr>
            <p:cNvPr id="281" name="Rectangle 32"/>
            <p:cNvSpPr/>
            <p:nvPr/>
          </p:nvSpPr>
          <p:spPr>
            <a:xfrm>
              <a:off x="7619760" y="3352680"/>
              <a:ext cx="956520" cy="261360"/>
            </a:xfrm>
            <a:prstGeom prst="rect">
              <a:avLst/>
            </a:prstGeom>
            <a:noFill/>
            <a:ln w="0">
              <a:noFill/>
            </a:ln>
          </p:spPr>
          <p:style>
            <a:lnRef idx="0"/>
            <a:fillRef idx="0"/>
            <a:effectRef idx="0"/>
            <a:fontRef idx="minor"/>
          </p:style>
          <p:txBody>
            <a:bodyPr wrap="none"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Credit card</a:t>
              </a:r>
              <a:endParaRPr b="0" lang="en-US" sz="1100" spc="-1" strike="noStrike">
                <a:solidFill>
                  <a:srgbClr val="ffffff"/>
                </a:solidFill>
                <a:latin typeface="Arial"/>
              </a:endParaRPr>
            </a:p>
          </p:txBody>
        </p:sp>
      </p:grpSp>
      <p:sp>
        <p:nvSpPr>
          <p:cNvPr id="282" name="AutoShape 23"/>
          <p:cNvSpPr/>
          <p:nvPr/>
        </p:nvSpPr>
        <p:spPr>
          <a:xfrm rot="2700000">
            <a:off x="3962520" y="4637160"/>
            <a:ext cx="1092240" cy="1092240"/>
          </a:xfrm>
          <a:custGeom>
            <a:avLst/>
            <a:gdLst/>
            <a:ahLst/>
            <a:rect l="0" t="0" r="r" b="b"/>
            <a:pathLst>
              <a:path w="3036" h="3036">
                <a:moveTo>
                  <a:pt x="1311" y="0"/>
                </a:moveTo>
                <a:lnTo>
                  <a:pt x="1722" y="0"/>
                </a:lnTo>
                <a:lnTo>
                  <a:pt x="1722" y="1311"/>
                </a:lnTo>
                <a:lnTo>
                  <a:pt x="3035" y="1311"/>
                </a:lnTo>
                <a:lnTo>
                  <a:pt x="3035" y="1723"/>
                </a:lnTo>
                <a:lnTo>
                  <a:pt x="1722" y="1723"/>
                </a:lnTo>
                <a:lnTo>
                  <a:pt x="1722"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283" name="Rectangle 26"/>
          <p:cNvSpPr/>
          <p:nvPr/>
        </p:nvSpPr>
        <p:spPr>
          <a:xfrm>
            <a:off x="3048120" y="6095880"/>
            <a:ext cx="5638680" cy="39888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i="1" lang="en-US" sz="2000" spc="-1" strike="noStrike">
                <a:solidFill>
                  <a:srgbClr val="ffff00"/>
                </a:solidFill>
                <a:latin typeface="Arial"/>
              </a:rPr>
              <a:t>Device and connectivity not enough!</a:t>
            </a:r>
            <a:endParaRPr b="0" lang="en-US" sz="2000" spc="-1" strike="noStrike">
              <a:solidFill>
                <a:srgbClr val="ffffff"/>
              </a:solidFill>
              <a:latin typeface="Arial"/>
            </a:endParaRPr>
          </a:p>
        </p:txBody>
      </p:sp>
      <p:sp>
        <p:nvSpPr>
          <p:cNvPr id="284" name="Text Box 35"/>
          <p:cNvSpPr/>
          <p:nvPr/>
        </p:nvSpPr>
        <p:spPr>
          <a:xfrm>
            <a:off x="682200" y="1004760"/>
            <a:ext cx="91692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farmer</a:t>
            </a:r>
            <a:endParaRPr b="0" lang="en-US" sz="2000" spc="-1" strike="noStrike">
              <a:solidFill>
                <a:srgbClr val="ffffff"/>
              </a:solidFill>
              <a:latin typeface="Arial"/>
            </a:endParaRPr>
          </a:p>
        </p:txBody>
      </p:sp>
      <p:sp>
        <p:nvSpPr>
          <p:cNvPr id="285" name="Text Box 36"/>
          <p:cNvSpPr/>
          <p:nvPr/>
        </p:nvSpPr>
        <p:spPr>
          <a:xfrm>
            <a:off x="7573680" y="990720"/>
            <a:ext cx="88956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expert</a:t>
            </a:r>
            <a:endParaRPr b="0" lang="en-US" sz="2000" spc="-1" strike="noStrike">
              <a:solidFill>
                <a:srgbClr val="ffffff"/>
              </a:solidFill>
              <a:latin typeface="Arial"/>
            </a:endParaRPr>
          </a:p>
        </p:txBody>
      </p:sp>
      <p:sp>
        <p:nvSpPr>
          <p:cNvPr id="286" name="Rectangle 40"/>
          <p:cNvSpPr/>
          <p:nvPr/>
        </p:nvSpPr>
        <p:spPr>
          <a:xfrm>
            <a:off x="7690680" y="5465880"/>
            <a:ext cx="712440" cy="428760"/>
          </a:xfrm>
          <a:prstGeom prst="rect">
            <a:avLst/>
          </a:prstGeom>
          <a:noFill/>
          <a:ln w="0">
            <a:noFill/>
          </a:ln>
        </p:spPr>
        <p:style>
          <a:lnRef idx="0"/>
          <a:fillRef idx="0"/>
          <a:effectRef idx="0"/>
          <a:fontRef idx="minor"/>
        </p:style>
        <p:txBody>
          <a:bodyPr wrap="none" lIns="90000" rIns="90000" tIns="46800" bIns="46800">
            <a:sp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Volume</a:t>
            </a:r>
            <a:endParaRPr b="0" lang="en-US" sz="1100" spc="-1" strike="noStrike">
              <a:solidFill>
                <a:srgbClr val="ffffff"/>
              </a:solidFill>
              <a:latin typeface="Arial"/>
            </a:endParaRPr>
          </a:p>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buyers</a:t>
            </a:r>
            <a:endParaRPr b="0" lang="en-US" sz="1100" spc="-1" strike="noStrike">
              <a:solidFill>
                <a:srgbClr val="ffffff"/>
              </a:solidFill>
              <a:latin typeface="Arial"/>
            </a:endParaRPr>
          </a:p>
        </p:txBody>
      </p:sp>
      <p:sp>
        <p:nvSpPr>
          <p:cNvPr id="287" name="Rectangle 43"/>
          <p:cNvSpPr/>
          <p:nvPr/>
        </p:nvSpPr>
        <p:spPr>
          <a:xfrm>
            <a:off x="630720" y="5667480"/>
            <a:ext cx="1075320" cy="428760"/>
          </a:xfrm>
          <a:prstGeom prst="rect">
            <a:avLst/>
          </a:prstGeom>
          <a:noFill/>
          <a:ln w="0">
            <a:noFill/>
          </a:ln>
        </p:spPr>
        <p:style>
          <a:lnRef idx="0"/>
          <a:fillRef idx="0"/>
          <a:effectRef idx="0"/>
          <a:fontRef idx="minor"/>
        </p:style>
        <p:txBody>
          <a:bodyPr wrap="none" lIns="90000" rIns="90000" tIns="46800" bIns="46800">
            <a:sp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Poor quality </a:t>
            </a:r>
            <a:endParaRPr b="0" lang="en-US" sz="1100" spc="-1" strike="noStrike">
              <a:solidFill>
                <a:srgbClr val="ffffff"/>
              </a:solidFill>
              <a:latin typeface="Arial"/>
            </a:endParaRPr>
          </a:p>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control</a:t>
            </a:r>
            <a:endParaRPr b="0" lang="en-US" sz="1100" spc="-1" strike="noStrike">
              <a:solidFill>
                <a:srgbClr val="ffffff"/>
              </a:solidFill>
              <a:latin typeface="Arial"/>
            </a:endParaRPr>
          </a:p>
        </p:txBody>
      </p:sp>
      <p:pic>
        <p:nvPicPr>
          <p:cNvPr id="288" name="Picture 44" descr="j0301252"/>
          <p:cNvPicPr/>
          <p:nvPr/>
        </p:nvPicPr>
        <p:blipFill>
          <a:blip r:embed="rId11"/>
          <a:stretch/>
        </p:blipFill>
        <p:spPr>
          <a:xfrm>
            <a:off x="7481880" y="1393920"/>
            <a:ext cx="1143000" cy="977760"/>
          </a:xfrm>
          <a:prstGeom prst="rect">
            <a:avLst/>
          </a:prstGeom>
          <a:ln w="9360">
            <a:solidFill>
              <a:srgbClr val="ffffff"/>
            </a:solidFill>
            <a:miter/>
          </a:ln>
        </p:spPr>
      </p:pic>
      <p:pic>
        <p:nvPicPr>
          <p:cNvPr id="289" name="Picture 45" descr="j0149887"/>
          <p:cNvPicPr/>
          <p:nvPr/>
        </p:nvPicPr>
        <p:blipFill>
          <a:blip r:embed="rId12"/>
          <a:stretch/>
        </p:blipFill>
        <p:spPr>
          <a:xfrm flipH="1">
            <a:off x="7594560" y="3683160"/>
            <a:ext cx="1015920" cy="812520"/>
          </a:xfrm>
          <a:prstGeom prst="rect">
            <a:avLst/>
          </a:prstGeom>
          <a:ln w="0">
            <a:noFill/>
          </a:ln>
        </p:spPr>
      </p:pic>
      <p:sp>
        <p:nvSpPr>
          <p:cNvPr id="290" name="Rectangle 46"/>
          <p:cNvSpPr/>
          <p:nvPr/>
        </p:nvSpPr>
        <p:spPr>
          <a:xfrm>
            <a:off x="7799400" y="4440240"/>
            <a:ext cx="676080" cy="261360"/>
          </a:xfrm>
          <a:prstGeom prst="rect">
            <a:avLst/>
          </a:prstGeom>
          <a:noFill/>
          <a:ln w="0">
            <a:noFill/>
          </a:ln>
        </p:spPr>
        <p:style>
          <a:lnRef idx="0"/>
          <a:fillRef idx="0"/>
          <a:effectRef idx="0"/>
          <a:fontRef idx="minor"/>
        </p:style>
        <p:txBody>
          <a:bodyPr wrap="none" lIns="90000" rIns="90000" tIns="46800" bIns="46800">
            <a:sp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Market</a:t>
            </a:r>
            <a:endParaRPr b="0" lang="en-US" sz="1100" spc="-1" strike="noStrike">
              <a:solidFill>
                <a:srgbClr val="ffffff"/>
              </a:solidFill>
              <a:latin typeface="Arial"/>
            </a:endParaRPr>
          </a:p>
        </p:txBody>
      </p:sp>
      <p:pic>
        <p:nvPicPr>
          <p:cNvPr id="291" name="Picture 47" descr="j0149627"/>
          <p:cNvPicPr/>
          <p:nvPr/>
        </p:nvPicPr>
        <p:blipFill>
          <a:blip r:embed="rId13"/>
          <a:stretch/>
        </p:blipFill>
        <p:spPr>
          <a:xfrm flipH="1">
            <a:off x="720720" y="4853160"/>
            <a:ext cx="914400" cy="650880"/>
          </a:xfrm>
          <a:prstGeom prst="rect">
            <a:avLst/>
          </a:prstGeom>
          <a:ln w="0">
            <a:noFill/>
          </a:ln>
        </p:spPr>
      </p:pic>
      <p:pic>
        <p:nvPicPr>
          <p:cNvPr id="292" name="Picture 48" descr="j0205462"/>
          <p:cNvPicPr/>
          <p:nvPr/>
        </p:nvPicPr>
        <p:blipFill>
          <a:blip r:embed="rId14"/>
          <a:stretch/>
        </p:blipFill>
        <p:spPr>
          <a:xfrm>
            <a:off x="7751880" y="4759200"/>
            <a:ext cx="761760" cy="755640"/>
          </a:xfrm>
          <a:prstGeom prst="rect">
            <a:avLst/>
          </a:prstGeom>
          <a:ln w="0">
            <a:noFill/>
          </a:ln>
        </p:spPr>
      </p:pic>
    </p:spTree>
  </p:cSld>
  <mc:AlternateContent>
    <mc:Choice Requires="p14">
      <p:transition spd="slow" p14:dur="2000"/>
    </mc:Choice>
    <mc:Fallback>
      <p:transition spd="slow"/>
    </mc:Fallback>
  </mc:AlternateContent>
  <p:timing>
    <p:tnLst>
      <p:par>
        <p:cTn id="62" dur="indefinite" restart="never" nodeType="tmRoot">
          <p:childTnLst>
            <p:seq>
              <p:cTn id="63" dur="indefinite" nodeType="mainSeq">
                <p:childTnLst>
                  <p:par>
                    <p:cTn id="64" fill="hold">
                      <p:stCondLst>
                        <p:cond delay="indefinite"/>
                      </p:stCondLst>
                      <p:childTnLst>
                        <p:par>
                          <p:cTn id="65" fill="hold">
                            <p:stCondLst>
                              <p:cond delay="0"/>
                            </p:stCondLst>
                            <p:childTnLst>
                              <p:par>
                                <p:cTn id="66" nodeType="clickEffect" fill="hold" presetClass="entr" presetID="1">
                                  <p:stCondLst>
                                    <p:cond delay="0"/>
                                  </p:stCondLst>
                                  <p:childTnLst>
                                    <p:set>
                                      <p:cBhvr>
                                        <p:cTn id="67" dur="1" fill="hold">
                                          <p:stCondLst>
                                            <p:cond delay="0"/>
                                          </p:stCondLst>
                                        </p:cTn>
                                        <p:tgtEl>
                                          <p:spTgt spid="254"/>
                                        </p:tgtEl>
                                        <p:attrNameLst>
                                          <p:attrName>style.visibility</p:attrName>
                                        </p:attrNameLst>
                                      </p:cBhvr>
                                      <p:to>
                                        <p:strVal val="visible"/>
                                      </p:to>
                                    </p:set>
                                  </p:childTnLst>
                                </p:cTn>
                              </p:par>
                              <p:par>
                                <p:cTn id="68" nodeType="withEffect" fill="hold" presetClass="entr" presetID="1">
                                  <p:stCondLst>
                                    <p:cond delay="0"/>
                                  </p:stCondLst>
                                  <p:childTnLst>
                                    <p:set>
                                      <p:cBhvr>
                                        <p:cTn id="69" dur="1" fill="hold">
                                          <p:stCondLst>
                                            <p:cond delay="0"/>
                                          </p:stCondLst>
                                        </p:cTn>
                                        <p:tgtEl>
                                          <p:spTgt spid="257"/>
                                        </p:tgtEl>
                                        <p:attrNameLst>
                                          <p:attrName>style.visibility</p:attrName>
                                        </p:attrNameLst>
                                      </p:cBhvr>
                                      <p:to>
                                        <p:strVal val="visible"/>
                                      </p:to>
                                    </p:set>
                                  </p:childTnLst>
                                </p:cTn>
                              </p:par>
                              <p:par>
                                <p:cTn id="70" nodeType="withEffect" fill="hold" presetClass="entr" presetID="1">
                                  <p:stCondLst>
                                    <p:cond delay="0"/>
                                  </p:stCondLst>
                                  <p:childTnLst>
                                    <p:set>
                                      <p:cBhvr>
                                        <p:cTn id="71" dur="1" fill="hold">
                                          <p:stCondLst>
                                            <p:cond delay="0"/>
                                          </p:stCondLst>
                                        </p:cTn>
                                        <p:tgtEl>
                                          <p:spTgt spid="26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nodeType="clickEffect" fill="hold" presetClass="entr" presetID="1">
                                  <p:stCondLst>
                                    <p:cond delay="0"/>
                                  </p:stCondLst>
                                  <p:childTnLst>
                                    <p:set>
                                      <p:cBhvr>
                                        <p:cTn id="75" dur="1" fill="hold">
                                          <p:stCondLst>
                                            <p:cond delay="0"/>
                                          </p:stCondLst>
                                        </p:cTn>
                                        <p:tgtEl>
                                          <p:spTgt spid="25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nodeType="clickEffect" fill="hold" presetClass="entr" presetID="1">
                                  <p:stCondLst>
                                    <p:cond delay="0"/>
                                  </p:stCondLst>
                                  <p:childTnLst>
                                    <p:set>
                                      <p:cBhvr>
                                        <p:cTn id="79" dur="1" fill="hold">
                                          <p:stCondLst>
                                            <p:cond delay="0"/>
                                          </p:stCondLst>
                                        </p:cTn>
                                        <p:tgtEl>
                                          <p:spTgt spid="262"/>
                                        </p:tgtEl>
                                        <p:attrNameLst>
                                          <p:attrName>style.visibility</p:attrName>
                                        </p:attrNameLst>
                                      </p:cBhvr>
                                      <p:to>
                                        <p:strVal val="visible"/>
                                      </p:to>
                                    </p:set>
                                  </p:childTnLst>
                                </p:cTn>
                              </p:par>
                              <p:par>
                                <p:cTn id="80" nodeType="withEffect" fill="hold" presetClass="entr" presetID="1">
                                  <p:stCondLst>
                                    <p:cond delay="0"/>
                                  </p:stCondLst>
                                  <p:childTnLst>
                                    <p:set>
                                      <p:cBhvr>
                                        <p:cTn id="81" dur="1" fill="hold">
                                          <p:stCondLst>
                                            <p:cond delay="0"/>
                                          </p:stCondLst>
                                        </p:cTn>
                                        <p:tgtEl>
                                          <p:spTgt spid="265"/>
                                        </p:tgtEl>
                                        <p:attrNameLst>
                                          <p:attrName>style.visibility</p:attrName>
                                        </p:attrNameLst>
                                      </p:cBhvr>
                                      <p:to>
                                        <p:strVal val="visible"/>
                                      </p:to>
                                    </p:set>
                                  </p:childTnLst>
                                </p:cTn>
                              </p:par>
                              <p:par>
                                <p:cTn id="82" nodeType="withEffect" fill="hold" presetClass="entr" presetID="1">
                                  <p:stCondLst>
                                    <p:cond delay="0"/>
                                  </p:stCondLst>
                                  <p:childTnLst>
                                    <p:set>
                                      <p:cBhvr>
                                        <p:cTn id="83" dur="1" fill="hold">
                                          <p:stCondLst>
                                            <p:cond delay="0"/>
                                          </p:stCondLst>
                                        </p:cTn>
                                        <p:tgtEl>
                                          <p:spTgt spid="268"/>
                                        </p:tgtEl>
                                        <p:attrNameLst>
                                          <p:attrName>style.visibility</p:attrName>
                                        </p:attrNameLst>
                                      </p:cBhvr>
                                      <p:to>
                                        <p:strVal val="visible"/>
                                      </p:to>
                                    </p:set>
                                  </p:childTnLst>
                                </p:cTn>
                              </p:par>
                              <p:par>
                                <p:cTn id="84" nodeType="withEffect" fill="hold" presetClass="entr" presetID="1">
                                  <p:stCondLst>
                                    <p:cond delay="0"/>
                                  </p:stCondLst>
                                  <p:childTnLst>
                                    <p:set>
                                      <p:cBhvr>
                                        <p:cTn id="85" dur="1" fill="hold">
                                          <p:stCondLst>
                                            <p:cond delay="0"/>
                                          </p:stCondLst>
                                        </p:cTn>
                                        <p:tgtEl>
                                          <p:spTgt spid="274"/>
                                        </p:tgtEl>
                                        <p:attrNameLst>
                                          <p:attrName>style.visibility</p:attrName>
                                        </p:attrNameLst>
                                      </p:cBhvr>
                                      <p:to>
                                        <p:strVal val="visible"/>
                                      </p:to>
                                    </p:set>
                                  </p:childTnLst>
                                </p:cTn>
                              </p:par>
                              <p:par>
                                <p:cTn id="86" nodeType="withEffect" fill="hold" presetClass="entr" presetID="1">
                                  <p:stCondLst>
                                    <p:cond delay="0"/>
                                  </p:stCondLst>
                                  <p:childTnLst>
                                    <p:set>
                                      <p:cBhvr>
                                        <p:cTn id="87" dur="1" fill="hold">
                                          <p:stCondLst>
                                            <p:cond delay="0"/>
                                          </p:stCondLst>
                                        </p:cTn>
                                        <p:tgtEl>
                                          <p:spTgt spid="277"/>
                                        </p:tgtEl>
                                        <p:attrNameLst>
                                          <p:attrName>style.visibility</p:attrName>
                                        </p:attrNameLst>
                                      </p:cBhvr>
                                      <p:to>
                                        <p:strVal val="visible"/>
                                      </p:to>
                                    </p:set>
                                  </p:childTnLst>
                                </p:cTn>
                              </p:par>
                              <p:par>
                                <p:cTn id="88" nodeType="withEffect" fill="hold" presetClass="entr" presetID="1">
                                  <p:stCondLst>
                                    <p:cond delay="0"/>
                                  </p:stCondLst>
                                  <p:childTnLst>
                                    <p:set>
                                      <p:cBhvr>
                                        <p:cTn id="89" dur="1" fill="hold">
                                          <p:stCondLst>
                                            <p:cond delay="0"/>
                                          </p:stCondLst>
                                        </p:cTn>
                                        <p:tgtEl>
                                          <p:spTgt spid="279"/>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nodeType="clickEffect" fill="hold" presetClass="entr" presetID="1">
                                  <p:stCondLst>
                                    <p:cond delay="0"/>
                                  </p:stCondLst>
                                  <p:childTnLst>
                                    <p:set>
                                      <p:cBhvr>
                                        <p:cTn id="93" dur="1" fill="hold">
                                          <p:stCondLst>
                                            <p:cond delay="0"/>
                                          </p:stCondLst>
                                        </p:cTn>
                                        <p:tgtEl>
                                          <p:spTgt spid="271"/>
                                        </p:tgtEl>
                                        <p:attrNameLst>
                                          <p:attrName>style.visibility</p:attrName>
                                        </p:attrNameLst>
                                      </p:cBhvr>
                                      <p:to>
                                        <p:strVal val="visible"/>
                                      </p:to>
                                    </p:set>
                                  </p:childTnLst>
                                </p:cTn>
                              </p:par>
                              <p:par>
                                <p:cTn id="94" nodeType="withEffect" fill="hold" presetClass="entr" presetID="1">
                                  <p:stCondLst>
                                    <p:cond delay="0"/>
                                  </p:stCondLst>
                                  <p:childTnLst>
                                    <p:set>
                                      <p:cBhvr>
                                        <p:cTn id="95" dur="1" fill="hold">
                                          <p:stCondLst>
                                            <p:cond delay="0"/>
                                          </p:stCondLst>
                                        </p:cTn>
                                        <p:tgtEl>
                                          <p:spTgt spid="275"/>
                                        </p:tgtEl>
                                        <p:attrNameLst>
                                          <p:attrName>style.visibility</p:attrName>
                                        </p:attrNameLst>
                                      </p:cBhvr>
                                      <p:to>
                                        <p:strVal val="visible"/>
                                      </p:to>
                                    </p:set>
                                  </p:childTnLst>
                                </p:cTn>
                              </p:par>
                              <p:par>
                                <p:cTn id="96" nodeType="withEffect" fill="hold" presetClass="entr" presetID="1">
                                  <p:stCondLst>
                                    <p:cond delay="0"/>
                                  </p:stCondLst>
                                  <p:childTnLst>
                                    <p:set>
                                      <p:cBhvr>
                                        <p:cTn id="97" dur="1" fill="hold">
                                          <p:stCondLst>
                                            <p:cond delay="0"/>
                                          </p:stCondLst>
                                        </p:cTn>
                                        <p:tgtEl>
                                          <p:spTgt spid="276"/>
                                        </p:tgtEl>
                                        <p:attrNameLst>
                                          <p:attrName>style.visibility</p:attrName>
                                        </p:attrNameLst>
                                      </p:cBhvr>
                                      <p:to>
                                        <p:strVal val="visible"/>
                                      </p:to>
                                    </p:set>
                                  </p:childTnLst>
                                </p:cTn>
                              </p:par>
                              <p:par>
                                <p:cTn id="98" nodeType="withEffect" fill="hold" presetClass="entr" presetID="1">
                                  <p:stCondLst>
                                    <p:cond delay="0"/>
                                  </p:stCondLst>
                                  <p:childTnLst>
                                    <p:set>
                                      <p:cBhvr>
                                        <p:cTn id="99" dur="1" fill="hold">
                                          <p:stCondLst>
                                            <p:cond delay="0"/>
                                          </p:stCondLst>
                                        </p:cTn>
                                        <p:tgtEl>
                                          <p:spTgt spid="289"/>
                                        </p:tgtEl>
                                        <p:attrNameLst>
                                          <p:attrName>style.visibility</p:attrName>
                                        </p:attrNameLst>
                                      </p:cBhvr>
                                      <p:to>
                                        <p:strVal val="visible"/>
                                      </p:to>
                                    </p:set>
                                  </p:childTnLst>
                                </p:cTn>
                              </p:par>
                              <p:par>
                                <p:cTn id="100" nodeType="withEffect" fill="hold" presetClass="entr" presetID="1">
                                  <p:stCondLst>
                                    <p:cond delay="0"/>
                                  </p:stCondLst>
                                  <p:childTnLst>
                                    <p:set>
                                      <p:cBhvr>
                                        <p:cTn id="101" dur="1" fill="hold">
                                          <p:stCondLst>
                                            <p:cond delay="0"/>
                                          </p:stCondLst>
                                        </p:cTn>
                                        <p:tgtEl>
                                          <p:spTgt spid="290"/>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nodeType="clickEffect" fill="hold" presetClass="entr" presetID="1">
                                  <p:stCondLst>
                                    <p:cond delay="0"/>
                                  </p:stCondLst>
                                  <p:childTnLst>
                                    <p:set>
                                      <p:cBhvr>
                                        <p:cTn id="105" dur="1" fill="hold">
                                          <p:stCondLst>
                                            <p:cond delay="0"/>
                                          </p:stCondLst>
                                        </p:cTn>
                                        <p:tgtEl>
                                          <p:spTgt spid="278"/>
                                        </p:tgtEl>
                                        <p:attrNameLst>
                                          <p:attrName>style.visibility</p:attrName>
                                        </p:attrNameLst>
                                      </p:cBhvr>
                                      <p:to>
                                        <p:strVal val="visible"/>
                                      </p:to>
                                    </p:set>
                                  </p:childTnLst>
                                </p:cTn>
                              </p:par>
                              <p:par>
                                <p:cTn id="106" nodeType="withEffect" fill="hold" presetClass="entr" presetID="1">
                                  <p:stCondLst>
                                    <p:cond delay="0"/>
                                  </p:stCondLst>
                                  <p:childTnLst>
                                    <p:set>
                                      <p:cBhvr>
                                        <p:cTn id="107" dur="1" fill="hold">
                                          <p:stCondLst>
                                            <p:cond delay="0"/>
                                          </p:stCondLst>
                                        </p:cTn>
                                        <p:tgtEl>
                                          <p:spTgt spid="282"/>
                                        </p:tgtEl>
                                        <p:attrNameLst>
                                          <p:attrName>style.visibility</p:attrName>
                                        </p:attrNameLst>
                                      </p:cBhvr>
                                      <p:to>
                                        <p:strVal val="visible"/>
                                      </p:to>
                                    </p:set>
                                  </p:childTnLst>
                                </p:cTn>
                              </p:par>
                              <p:par>
                                <p:cTn id="108" nodeType="withEffect" fill="hold" presetClass="entr" presetID="1">
                                  <p:stCondLst>
                                    <p:cond delay="0"/>
                                  </p:stCondLst>
                                  <p:childTnLst>
                                    <p:set>
                                      <p:cBhvr>
                                        <p:cTn id="109" dur="1" fill="hold">
                                          <p:stCondLst>
                                            <p:cond delay="0"/>
                                          </p:stCondLst>
                                        </p:cTn>
                                        <p:tgtEl>
                                          <p:spTgt spid="286"/>
                                        </p:tgtEl>
                                        <p:attrNameLst>
                                          <p:attrName>style.visibility</p:attrName>
                                        </p:attrNameLst>
                                      </p:cBhvr>
                                      <p:to>
                                        <p:strVal val="visible"/>
                                      </p:to>
                                    </p:set>
                                  </p:childTnLst>
                                </p:cTn>
                              </p:par>
                              <p:par>
                                <p:cTn id="110" nodeType="withEffect" fill="hold" presetClass="entr" presetID="1">
                                  <p:stCondLst>
                                    <p:cond delay="0"/>
                                  </p:stCondLst>
                                  <p:childTnLst>
                                    <p:set>
                                      <p:cBhvr>
                                        <p:cTn id="111" dur="1" fill="hold">
                                          <p:stCondLst>
                                            <p:cond delay="0"/>
                                          </p:stCondLst>
                                        </p:cTn>
                                        <p:tgtEl>
                                          <p:spTgt spid="287"/>
                                        </p:tgtEl>
                                        <p:attrNameLst>
                                          <p:attrName>style.visibility</p:attrName>
                                        </p:attrNameLst>
                                      </p:cBhvr>
                                      <p:to>
                                        <p:strVal val="visible"/>
                                      </p:to>
                                    </p:set>
                                  </p:childTnLst>
                                </p:cTn>
                              </p:par>
                              <p:par>
                                <p:cTn id="112" nodeType="withEffect" fill="hold" presetClass="entr" presetID="1">
                                  <p:stCondLst>
                                    <p:cond delay="0"/>
                                  </p:stCondLst>
                                  <p:childTnLst>
                                    <p:set>
                                      <p:cBhvr>
                                        <p:cTn id="113" dur="1" fill="hold">
                                          <p:stCondLst>
                                            <p:cond delay="0"/>
                                          </p:stCondLst>
                                        </p:cTn>
                                        <p:tgtEl>
                                          <p:spTgt spid="291"/>
                                        </p:tgtEl>
                                        <p:attrNameLst>
                                          <p:attrName>style.visibility</p:attrName>
                                        </p:attrNameLst>
                                      </p:cBhvr>
                                      <p:to>
                                        <p:strVal val="visible"/>
                                      </p:to>
                                    </p:set>
                                  </p:childTnLst>
                                </p:cTn>
                              </p:par>
                              <p:par>
                                <p:cTn id="114" nodeType="withEffect" fill="hold" presetClass="entr" presetID="1">
                                  <p:stCondLst>
                                    <p:cond delay="0"/>
                                  </p:stCondLst>
                                  <p:childTnLst>
                                    <p:set>
                                      <p:cBhvr>
                                        <p:cTn id="115" dur="1" fill="hold">
                                          <p:stCondLst>
                                            <p:cond delay="0"/>
                                          </p:stCondLst>
                                        </p:cTn>
                                        <p:tgtEl>
                                          <p:spTgt spid="292"/>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nodeType="clickEffect" fill="hold" presetClass="entr" presetID="1">
                                  <p:stCondLst>
                                    <p:cond delay="0"/>
                                  </p:stCondLst>
                                  <p:childTnLst>
                                    <p:set>
                                      <p:cBhvr>
                                        <p:cTn id="119"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Picture 15" descr="j0285750"/>
          <p:cNvPicPr/>
          <p:nvPr/>
        </p:nvPicPr>
        <p:blipFill>
          <a:blip r:embed="rId1"/>
          <a:stretch/>
        </p:blipFill>
        <p:spPr>
          <a:xfrm flipH="1">
            <a:off x="5181120" y="1676520"/>
            <a:ext cx="1217880" cy="747720"/>
          </a:xfrm>
          <a:prstGeom prst="rect">
            <a:avLst/>
          </a:prstGeom>
          <a:ln w="0">
            <a:noFill/>
          </a:ln>
        </p:spPr>
      </p:pic>
      <p:sp>
        <p:nvSpPr>
          <p:cNvPr id="294" name=""/>
          <p:cNvSpPr txBox="1"/>
          <p:nvPr/>
        </p:nvSpPr>
        <p:spPr>
          <a:xfrm>
            <a:off x="457200" y="228240"/>
            <a:ext cx="8229600" cy="609480"/>
          </a:xfrm>
          <a:prstGeom prst="rect">
            <a:avLst/>
          </a:prstGeom>
          <a:noFill/>
          <a:ln w="0">
            <a:noFill/>
          </a:ln>
        </p:spPr>
        <p:txBody>
          <a:bodyPr anchor="ctr">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ffffff"/>
                </a:solidFill>
                <a:latin typeface="Tahoma"/>
              </a:rPr>
              <a:t>E-commerce?</a:t>
            </a:r>
            <a:endParaRPr b="0" lang="en-US" sz="3600" spc="-1" strike="noStrike">
              <a:solidFill>
                <a:srgbClr val="e3ebf1"/>
              </a:solidFill>
              <a:latin typeface="Arial"/>
            </a:endParaRPr>
          </a:p>
        </p:txBody>
      </p:sp>
      <p:pic>
        <p:nvPicPr>
          <p:cNvPr id="295" name="Picture 9" descr="farmer small"/>
          <p:cNvPicPr/>
          <p:nvPr/>
        </p:nvPicPr>
        <p:blipFill>
          <a:blip r:embed="rId2"/>
          <a:stretch/>
        </p:blipFill>
        <p:spPr>
          <a:xfrm>
            <a:off x="762120" y="1371600"/>
            <a:ext cx="761760" cy="1079640"/>
          </a:xfrm>
          <a:prstGeom prst="rect">
            <a:avLst/>
          </a:prstGeom>
          <a:ln w="9360">
            <a:solidFill>
              <a:srgbClr val="ffffff"/>
            </a:solidFill>
            <a:miter/>
          </a:ln>
        </p:spPr>
      </p:pic>
      <p:pic>
        <p:nvPicPr>
          <p:cNvPr id="296" name="Picture 15" descr="j0285750"/>
          <p:cNvPicPr/>
          <p:nvPr/>
        </p:nvPicPr>
        <p:blipFill>
          <a:blip r:embed="rId3"/>
          <a:stretch/>
        </p:blipFill>
        <p:spPr>
          <a:xfrm>
            <a:off x="2666880" y="1600200"/>
            <a:ext cx="1222560" cy="747720"/>
          </a:xfrm>
          <a:prstGeom prst="rect">
            <a:avLst/>
          </a:prstGeom>
          <a:ln w="0">
            <a:noFill/>
          </a:ln>
        </p:spPr>
      </p:pic>
      <p:grpSp>
        <p:nvGrpSpPr>
          <p:cNvPr id="297" name="Group 39"/>
          <p:cNvGrpSpPr/>
          <p:nvPr/>
        </p:nvGrpSpPr>
        <p:grpSpPr>
          <a:xfrm>
            <a:off x="1644480" y="1387440"/>
            <a:ext cx="1071720" cy="1000080"/>
            <a:chOff x="1644480" y="1387440"/>
            <a:chExt cx="1071720" cy="1000080"/>
          </a:xfrm>
        </p:grpSpPr>
        <p:pic>
          <p:nvPicPr>
            <p:cNvPr id="298" name="Picture 32" descr="http://tbn0.google.com/images?q=tbn:AuetC6LJxZDJpM:http://cache.viewimages.com/xc/1468183.jpg%3Fv%3D1%26c%3DViewImages%26k%3D2%26d%3D17A4AD9FDB9CF1939057D9939C83F106598C4048D1C7225D5A5397277B4DC33E"/>
            <p:cNvPicPr/>
            <p:nvPr/>
          </p:nvPicPr>
          <p:blipFill>
            <a:blip r:embed="rId4"/>
            <a:stretch/>
          </p:blipFill>
          <p:spPr>
            <a:xfrm>
              <a:off x="1715760" y="1816200"/>
              <a:ext cx="876600" cy="571320"/>
            </a:xfrm>
            <a:prstGeom prst="rect">
              <a:avLst/>
            </a:prstGeom>
            <a:ln w="0">
              <a:noFill/>
            </a:ln>
          </p:spPr>
        </p:pic>
        <p:sp>
          <p:nvSpPr>
            <p:cNvPr id="299" name="Rectangle 41"/>
            <p:cNvSpPr/>
            <p:nvPr/>
          </p:nvSpPr>
          <p:spPr>
            <a:xfrm>
              <a:off x="1644480" y="1387440"/>
              <a:ext cx="1071720" cy="4287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Low literacy in local lang</a:t>
              </a:r>
              <a:endParaRPr b="0" lang="en-US" sz="1100" spc="-1" strike="noStrike">
                <a:solidFill>
                  <a:srgbClr val="ffffff"/>
                </a:solidFill>
                <a:latin typeface="Arial"/>
              </a:endParaRPr>
            </a:p>
          </p:txBody>
        </p:sp>
      </p:grpSp>
      <p:pic>
        <p:nvPicPr>
          <p:cNvPr id="300" name="Picture 30" descr="j0158007"/>
          <p:cNvPicPr/>
          <p:nvPr/>
        </p:nvPicPr>
        <p:blipFill>
          <a:blip r:embed="rId5"/>
          <a:stretch/>
        </p:blipFill>
        <p:spPr>
          <a:xfrm>
            <a:off x="3505320" y="1882800"/>
            <a:ext cx="2124000" cy="250920"/>
          </a:xfrm>
          <a:prstGeom prst="rect">
            <a:avLst/>
          </a:prstGeom>
          <a:ln w="0">
            <a:noFill/>
          </a:ln>
        </p:spPr>
      </p:pic>
      <p:grpSp>
        <p:nvGrpSpPr>
          <p:cNvPr id="301" name="Group 45"/>
          <p:cNvGrpSpPr/>
          <p:nvPr/>
        </p:nvGrpSpPr>
        <p:grpSpPr>
          <a:xfrm>
            <a:off x="447840" y="2590920"/>
            <a:ext cx="1428480" cy="1047240"/>
            <a:chOff x="447840" y="2590920"/>
            <a:chExt cx="1428480" cy="1047240"/>
          </a:xfrm>
        </p:grpSpPr>
        <p:pic>
          <p:nvPicPr>
            <p:cNvPr id="302" name="Picture 7" descr="C:\Users\aratan\AppData\Local\Microsoft\Windows\Temporary Internet Files\Content.IE5\RWCZXBOJ\MCj02337780000[1].wmf"/>
            <p:cNvPicPr/>
            <p:nvPr/>
          </p:nvPicPr>
          <p:blipFill>
            <a:blip r:embed="rId6"/>
            <a:stretch/>
          </p:blipFill>
          <p:spPr>
            <a:xfrm>
              <a:off x="662040" y="2590920"/>
              <a:ext cx="1071360" cy="866880"/>
            </a:xfrm>
            <a:prstGeom prst="rect">
              <a:avLst/>
            </a:prstGeom>
            <a:ln w="0">
              <a:noFill/>
            </a:ln>
          </p:spPr>
        </p:pic>
        <p:sp>
          <p:nvSpPr>
            <p:cNvPr id="303" name="Rectangle 47"/>
            <p:cNvSpPr/>
            <p:nvPr/>
          </p:nvSpPr>
          <p:spPr>
            <a:xfrm>
              <a:off x="447840" y="3376800"/>
              <a:ext cx="142848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No bank account</a:t>
              </a:r>
              <a:endParaRPr b="0" lang="en-US" sz="1100" spc="-1" strike="noStrike">
                <a:solidFill>
                  <a:srgbClr val="ffffff"/>
                </a:solidFill>
                <a:latin typeface="Arial"/>
              </a:endParaRPr>
            </a:p>
          </p:txBody>
        </p:sp>
      </p:grpSp>
      <p:grpSp>
        <p:nvGrpSpPr>
          <p:cNvPr id="304" name="Group 80"/>
          <p:cNvGrpSpPr/>
          <p:nvPr/>
        </p:nvGrpSpPr>
        <p:grpSpPr>
          <a:xfrm>
            <a:off x="1765440" y="2652840"/>
            <a:ext cx="928440" cy="1071720"/>
            <a:chOff x="1765440" y="2652840"/>
            <a:chExt cx="928440" cy="1071720"/>
          </a:xfrm>
        </p:grpSpPr>
        <p:pic>
          <p:nvPicPr>
            <p:cNvPr id="305" name="Picture 2" descr="C:\Users\aratan\Pictures\2007-07-17 kesla\kesla 022.JPG"/>
            <p:cNvPicPr/>
            <p:nvPr/>
          </p:nvPicPr>
          <p:blipFill>
            <a:blip r:embed="rId7"/>
            <a:stretch/>
          </p:blipFill>
          <p:spPr>
            <a:xfrm>
              <a:off x="1908000" y="2652840"/>
              <a:ext cx="654120" cy="857160"/>
            </a:xfrm>
            <a:prstGeom prst="rect">
              <a:avLst/>
            </a:prstGeom>
            <a:ln w="0">
              <a:noFill/>
            </a:ln>
          </p:spPr>
        </p:pic>
        <p:sp>
          <p:nvSpPr>
            <p:cNvPr id="306" name="Rectangle 74"/>
            <p:cNvSpPr/>
            <p:nvPr/>
          </p:nvSpPr>
          <p:spPr>
            <a:xfrm>
              <a:off x="1765440" y="3295800"/>
              <a:ext cx="928440" cy="4287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Expensive credit</a:t>
              </a:r>
              <a:endParaRPr b="0" lang="en-US" sz="1100" spc="-1" strike="noStrike">
                <a:solidFill>
                  <a:srgbClr val="ffffff"/>
                </a:solidFill>
                <a:latin typeface="Arial"/>
              </a:endParaRPr>
            </a:p>
          </p:txBody>
        </p:sp>
      </p:grpSp>
      <p:grpSp>
        <p:nvGrpSpPr>
          <p:cNvPr id="307" name="Group 79"/>
          <p:cNvGrpSpPr/>
          <p:nvPr/>
        </p:nvGrpSpPr>
        <p:grpSpPr>
          <a:xfrm>
            <a:off x="2716200" y="2751120"/>
            <a:ext cx="1143000" cy="785160"/>
            <a:chOff x="2716200" y="2751120"/>
            <a:chExt cx="1143000" cy="785160"/>
          </a:xfrm>
        </p:grpSpPr>
        <p:pic>
          <p:nvPicPr>
            <p:cNvPr id="308" name="Picture 25" descr="http://tbn0.google.com/images?q=tbn:O07lK5s90D6UZM:http://www.nritaxservices.com/tax_pan_clip_image002.jpg"/>
            <p:cNvPicPr/>
            <p:nvPr/>
          </p:nvPicPr>
          <p:blipFill>
            <a:blip r:embed="rId8"/>
            <a:stretch/>
          </p:blipFill>
          <p:spPr>
            <a:xfrm>
              <a:off x="2858760" y="2751120"/>
              <a:ext cx="849240" cy="571680"/>
            </a:xfrm>
            <a:prstGeom prst="rect">
              <a:avLst/>
            </a:prstGeom>
            <a:ln w="0">
              <a:noFill/>
            </a:ln>
          </p:spPr>
        </p:pic>
        <p:sp>
          <p:nvSpPr>
            <p:cNvPr id="309" name="Rectangle 73"/>
            <p:cNvSpPr/>
            <p:nvPr/>
          </p:nvSpPr>
          <p:spPr>
            <a:xfrm>
              <a:off x="2716200" y="3274920"/>
              <a:ext cx="114300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No unique ID</a:t>
              </a:r>
              <a:endParaRPr b="0" lang="en-US" sz="1100" spc="-1" strike="noStrike">
                <a:solidFill>
                  <a:srgbClr val="ffffff"/>
                </a:solidFill>
                <a:latin typeface="Arial"/>
              </a:endParaRPr>
            </a:p>
          </p:txBody>
        </p:sp>
      </p:grpSp>
      <p:grpSp>
        <p:nvGrpSpPr>
          <p:cNvPr id="310" name="Group 83"/>
          <p:cNvGrpSpPr/>
          <p:nvPr/>
        </p:nvGrpSpPr>
        <p:grpSpPr>
          <a:xfrm>
            <a:off x="627120" y="3809880"/>
            <a:ext cx="1071360" cy="761400"/>
            <a:chOff x="627120" y="3809880"/>
            <a:chExt cx="1071360" cy="761400"/>
          </a:xfrm>
        </p:grpSpPr>
        <p:sp>
          <p:nvSpPr>
            <p:cNvPr id="311" name="Rectangle 72"/>
            <p:cNvSpPr/>
            <p:nvPr/>
          </p:nvSpPr>
          <p:spPr>
            <a:xfrm>
              <a:off x="627120" y="4309920"/>
              <a:ext cx="107136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Poor roads</a:t>
              </a:r>
              <a:endParaRPr b="0" lang="en-US" sz="1100" spc="-1" strike="noStrike">
                <a:solidFill>
                  <a:srgbClr val="ffffff"/>
                </a:solidFill>
                <a:latin typeface="Arial"/>
              </a:endParaRPr>
            </a:p>
          </p:txBody>
        </p:sp>
        <p:pic>
          <p:nvPicPr>
            <p:cNvPr id="312" name="Picture 34" descr="http://tbn0.google.com/images?q=tbn:Af91rtaAxNJnAM:http://www.tribuneindia.com/2006/20060920/jplus2.jpg"/>
            <p:cNvPicPr/>
            <p:nvPr/>
          </p:nvPicPr>
          <p:blipFill>
            <a:blip r:embed="rId9"/>
            <a:stretch/>
          </p:blipFill>
          <p:spPr>
            <a:xfrm>
              <a:off x="739800" y="3809880"/>
              <a:ext cx="744480" cy="527040"/>
            </a:xfrm>
            <a:prstGeom prst="rect">
              <a:avLst/>
            </a:prstGeom>
            <a:ln w="0">
              <a:noFill/>
            </a:ln>
          </p:spPr>
        </p:pic>
      </p:grpSp>
      <p:grpSp>
        <p:nvGrpSpPr>
          <p:cNvPr id="313" name="Group 82"/>
          <p:cNvGrpSpPr/>
          <p:nvPr/>
        </p:nvGrpSpPr>
        <p:grpSpPr>
          <a:xfrm>
            <a:off x="733320" y="5767560"/>
            <a:ext cx="857520" cy="761400"/>
            <a:chOff x="733320" y="5767560"/>
            <a:chExt cx="857520" cy="761400"/>
          </a:xfrm>
        </p:grpSpPr>
        <p:pic>
          <p:nvPicPr>
            <p:cNvPr id="314" name="Picture 28" descr=""/>
            <p:cNvPicPr/>
            <p:nvPr/>
          </p:nvPicPr>
          <p:blipFill>
            <a:blip r:embed="rId10"/>
            <a:stretch/>
          </p:blipFill>
          <p:spPr>
            <a:xfrm>
              <a:off x="733320" y="5767560"/>
              <a:ext cx="724320" cy="542880"/>
            </a:xfrm>
            <a:prstGeom prst="rect">
              <a:avLst/>
            </a:prstGeom>
            <a:ln w="0">
              <a:noFill/>
            </a:ln>
          </p:spPr>
        </p:pic>
        <p:sp>
          <p:nvSpPr>
            <p:cNvPr id="315" name="Rectangle 71"/>
            <p:cNvSpPr/>
            <p:nvPr/>
          </p:nvSpPr>
          <p:spPr>
            <a:xfrm>
              <a:off x="733320" y="6267600"/>
              <a:ext cx="85752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Ill health</a:t>
              </a:r>
              <a:endParaRPr b="0" lang="en-US" sz="1100" spc="-1" strike="noStrike">
                <a:solidFill>
                  <a:srgbClr val="ffffff"/>
                </a:solidFill>
                <a:latin typeface="Arial"/>
              </a:endParaRPr>
            </a:p>
          </p:txBody>
        </p:sp>
      </p:grpSp>
      <p:grpSp>
        <p:nvGrpSpPr>
          <p:cNvPr id="316" name="Group 84"/>
          <p:cNvGrpSpPr/>
          <p:nvPr/>
        </p:nvGrpSpPr>
        <p:grpSpPr>
          <a:xfrm>
            <a:off x="1717560" y="5562720"/>
            <a:ext cx="1330560" cy="1129680"/>
            <a:chOff x="1717560" y="5562720"/>
            <a:chExt cx="1330560" cy="1129680"/>
          </a:xfrm>
        </p:grpSpPr>
        <p:pic>
          <p:nvPicPr>
            <p:cNvPr id="317" name="Picture 36" descr="http://tbn0.google.com/images?q=tbn:qLwRwI98N4UAhM:http://www.kansaiscene.com/2004_09/images/food_thali2.jpg"/>
            <p:cNvPicPr/>
            <p:nvPr/>
          </p:nvPicPr>
          <p:blipFill>
            <a:blip r:embed="rId11"/>
            <a:stretch/>
          </p:blipFill>
          <p:spPr>
            <a:xfrm>
              <a:off x="2016360" y="5562720"/>
              <a:ext cx="702000" cy="500040"/>
            </a:xfrm>
            <a:prstGeom prst="rect">
              <a:avLst/>
            </a:prstGeom>
            <a:ln w="0">
              <a:noFill/>
            </a:ln>
          </p:spPr>
        </p:pic>
        <p:sp>
          <p:nvSpPr>
            <p:cNvPr id="318" name="Rectangle 77"/>
            <p:cNvSpPr/>
            <p:nvPr/>
          </p:nvSpPr>
          <p:spPr>
            <a:xfrm>
              <a:off x="1717560" y="6096240"/>
              <a:ext cx="1330560" cy="5961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HH consumption pressures</a:t>
              </a:r>
              <a:endParaRPr b="0" lang="en-US" sz="1100" spc="-1" strike="noStrike">
                <a:solidFill>
                  <a:srgbClr val="ffffff"/>
                </a:solidFill>
                <a:latin typeface="Arial"/>
              </a:endParaRPr>
            </a:p>
          </p:txBody>
        </p:sp>
      </p:grpSp>
      <p:grpSp>
        <p:nvGrpSpPr>
          <p:cNvPr id="319" name="Group 43"/>
          <p:cNvGrpSpPr/>
          <p:nvPr/>
        </p:nvGrpSpPr>
        <p:grpSpPr>
          <a:xfrm>
            <a:off x="622440" y="4572000"/>
            <a:ext cx="1285560" cy="1024560"/>
            <a:chOff x="622440" y="4572000"/>
            <a:chExt cx="1285560" cy="1024560"/>
          </a:xfrm>
        </p:grpSpPr>
        <p:pic>
          <p:nvPicPr>
            <p:cNvPr id="320" name="Picture 15" descr="pas-BAM62N-s"/>
            <p:cNvPicPr/>
            <p:nvPr/>
          </p:nvPicPr>
          <p:blipFill>
            <a:blip r:embed="rId12"/>
            <a:stretch/>
          </p:blipFill>
          <p:spPr>
            <a:xfrm>
              <a:off x="836640" y="4786200"/>
              <a:ext cx="357120" cy="433440"/>
            </a:xfrm>
            <a:prstGeom prst="rect">
              <a:avLst/>
            </a:prstGeom>
            <a:ln w="0">
              <a:noFill/>
            </a:ln>
          </p:spPr>
        </p:pic>
        <p:pic>
          <p:nvPicPr>
            <p:cNvPr id="321" name="Picture 15" descr="pas-BAM62N-s"/>
            <p:cNvPicPr/>
            <p:nvPr/>
          </p:nvPicPr>
          <p:blipFill>
            <a:blip r:embed="rId13"/>
            <a:stretch/>
          </p:blipFill>
          <p:spPr>
            <a:xfrm>
              <a:off x="1122480" y="4714560"/>
              <a:ext cx="357120" cy="433440"/>
            </a:xfrm>
            <a:prstGeom prst="rect">
              <a:avLst/>
            </a:prstGeom>
            <a:ln w="0">
              <a:noFill/>
            </a:ln>
          </p:spPr>
        </p:pic>
        <p:pic>
          <p:nvPicPr>
            <p:cNvPr id="322" name="Picture 15" descr="pas-BAM62N-s"/>
            <p:cNvPicPr/>
            <p:nvPr/>
          </p:nvPicPr>
          <p:blipFill>
            <a:blip r:embed="rId14"/>
            <a:stretch/>
          </p:blipFill>
          <p:spPr>
            <a:xfrm>
              <a:off x="979560" y="4572000"/>
              <a:ext cx="357120" cy="433440"/>
            </a:xfrm>
            <a:prstGeom prst="rect">
              <a:avLst/>
            </a:prstGeom>
            <a:ln w="0">
              <a:noFill/>
            </a:ln>
          </p:spPr>
        </p:pic>
        <p:sp>
          <p:nvSpPr>
            <p:cNvPr id="323" name="Rectangle 70"/>
            <p:cNvSpPr/>
            <p:nvPr/>
          </p:nvSpPr>
          <p:spPr>
            <a:xfrm>
              <a:off x="622440" y="5000400"/>
              <a:ext cx="1285560" cy="5961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Small scale production/ quality diff</a:t>
              </a:r>
              <a:endParaRPr b="0" lang="en-US" sz="1100" spc="-1" strike="noStrike">
                <a:solidFill>
                  <a:srgbClr val="ffffff"/>
                </a:solidFill>
                <a:latin typeface="Arial"/>
              </a:endParaRPr>
            </a:p>
          </p:txBody>
        </p:sp>
      </p:grpSp>
      <p:sp>
        <p:nvSpPr>
          <p:cNvPr id="324" name="Line 59"/>
          <p:cNvSpPr/>
          <p:nvPr/>
        </p:nvSpPr>
        <p:spPr>
          <a:xfrm>
            <a:off x="4114800" y="3048120"/>
            <a:ext cx="34290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sp>
        <p:nvSpPr>
          <p:cNvPr id="325" name="Line 60"/>
          <p:cNvSpPr/>
          <p:nvPr/>
        </p:nvSpPr>
        <p:spPr>
          <a:xfrm>
            <a:off x="1981080" y="4114800"/>
            <a:ext cx="52578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sp>
        <p:nvSpPr>
          <p:cNvPr id="326" name="AutoShape 23"/>
          <p:cNvSpPr/>
          <p:nvPr/>
        </p:nvSpPr>
        <p:spPr>
          <a:xfrm rot="2700000">
            <a:off x="3967200" y="3581280"/>
            <a:ext cx="1092240" cy="1092240"/>
          </a:xfrm>
          <a:custGeom>
            <a:avLst/>
            <a:gdLst/>
            <a:ahLst/>
            <a:rect l="0" t="0" r="r" b="b"/>
            <a:pathLst>
              <a:path w="3036" h="3036">
                <a:moveTo>
                  <a:pt x="1311" y="0"/>
                </a:moveTo>
                <a:lnTo>
                  <a:pt x="1723" y="0"/>
                </a:lnTo>
                <a:lnTo>
                  <a:pt x="1723" y="1311"/>
                </a:lnTo>
                <a:lnTo>
                  <a:pt x="3035" y="1311"/>
                </a:lnTo>
                <a:lnTo>
                  <a:pt x="3035" y="1723"/>
                </a:lnTo>
                <a:lnTo>
                  <a:pt x="1723" y="1723"/>
                </a:lnTo>
                <a:lnTo>
                  <a:pt x="1723"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327" name="AutoShape 23"/>
          <p:cNvSpPr/>
          <p:nvPr/>
        </p:nvSpPr>
        <p:spPr>
          <a:xfrm rot="2700000">
            <a:off x="5486400" y="2514600"/>
            <a:ext cx="1092240" cy="1092240"/>
          </a:xfrm>
          <a:custGeom>
            <a:avLst/>
            <a:gdLst/>
            <a:ahLst/>
            <a:rect l="0" t="0" r="r" b="b"/>
            <a:pathLst>
              <a:path w="3036" h="3036">
                <a:moveTo>
                  <a:pt x="1311" y="0"/>
                </a:moveTo>
                <a:lnTo>
                  <a:pt x="1723" y="0"/>
                </a:lnTo>
                <a:lnTo>
                  <a:pt x="1723" y="1311"/>
                </a:lnTo>
                <a:lnTo>
                  <a:pt x="3035" y="1311"/>
                </a:lnTo>
                <a:lnTo>
                  <a:pt x="3035" y="1723"/>
                </a:lnTo>
                <a:lnTo>
                  <a:pt x="1723" y="1723"/>
                </a:lnTo>
                <a:lnTo>
                  <a:pt x="1723"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328" name="Line 61"/>
          <p:cNvSpPr/>
          <p:nvPr/>
        </p:nvSpPr>
        <p:spPr>
          <a:xfrm>
            <a:off x="1981080" y="5181480"/>
            <a:ext cx="52578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sp>
        <p:nvSpPr>
          <p:cNvPr id="329" name="Text Box 62"/>
          <p:cNvSpPr/>
          <p:nvPr/>
        </p:nvSpPr>
        <p:spPr>
          <a:xfrm>
            <a:off x="7491600" y="4748040"/>
            <a:ext cx="1185120" cy="8240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ongoing </a:t>
            </a:r>
            <a:endParaRPr b="0" lang="en-US" sz="16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business</a:t>
            </a:r>
            <a:endParaRPr b="0" lang="en-US" sz="16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opportunity</a:t>
            </a:r>
            <a:endParaRPr b="0" lang="en-US" sz="1600" spc="-1" strike="noStrike">
              <a:solidFill>
                <a:srgbClr val="ffffff"/>
              </a:solidFill>
              <a:latin typeface="Arial"/>
            </a:endParaRPr>
          </a:p>
        </p:txBody>
      </p:sp>
      <p:grpSp>
        <p:nvGrpSpPr>
          <p:cNvPr id="330" name="Group 65"/>
          <p:cNvGrpSpPr/>
          <p:nvPr/>
        </p:nvGrpSpPr>
        <p:grpSpPr>
          <a:xfrm>
            <a:off x="7619760" y="2819520"/>
            <a:ext cx="956520" cy="794520"/>
            <a:chOff x="7619760" y="2819520"/>
            <a:chExt cx="956520" cy="794520"/>
          </a:xfrm>
        </p:grpSpPr>
        <p:pic>
          <p:nvPicPr>
            <p:cNvPr id="331" name="Picture 13" descr="american_express_html"/>
            <p:cNvPicPr/>
            <p:nvPr/>
          </p:nvPicPr>
          <p:blipFill>
            <a:blip r:embed="rId15"/>
            <a:stretch/>
          </p:blipFill>
          <p:spPr>
            <a:xfrm>
              <a:off x="7696080" y="2819520"/>
              <a:ext cx="790560" cy="527040"/>
            </a:xfrm>
            <a:prstGeom prst="rect">
              <a:avLst/>
            </a:prstGeom>
            <a:ln w="0">
              <a:noFill/>
            </a:ln>
          </p:spPr>
        </p:pic>
        <p:sp>
          <p:nvSpPr>
            <p:cNvPr id="332" name="Rectangle 64"/>
            <p:cNvSpPr/>
            <p:nvPr/>
          </p:nvSpPr>
          <p:spPr>
            <a:xfrm>
              <a:off x="7619760" y="3352680"/>
              <a:ext cx="956520" cy="261360"/>
            </a:xfrm>
            <a:prstGeom prst="rect">
              <a:avLst/>
            </a:prstGeom>
            <a:noFill/>
            <a:ln w="0">
              <a:noFill/>
            </a:ln>
          </p:spPr>
          <p:style>
            <a:lnRef idx="0"/>
            <a:fillRef idx="0"/>
            <a:effectRef idx="0"/>
            <a:fontRef idx="minor"/>
          </p:style>
          <p:txBody>
            <a:bodyPr wrap="none"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Credit card</a:t>
              </a:r>
              <a:endParaRPr b="0" lang="en-US" sz="1100" spc="-1" strike="noStrike">
                <a:solidFill>
                  <a:srgbClr val="ffffff"/>
                </a:solidFill>
                <a:latin typeface="Arial"/>
              </a:endParaRPr>
            </a:p>
          </p:txBody>
        </p:sp>
      </p:grpSp>
      <p:grpSp>
        <p:nvGrpSpPr>
          <p:cNvPr id="333" name="Group 68"/>
          <p:cNvGrpSpPr/>
          <p:nvPr/>
        </p:nvGrpSpPr>
        <p:grpSpPr>
          <a:xfrm>
            <a:off x="7465680" y="3733920"/>
            <a:ext cx="1157760" cy="953280"/>
            <a:chOff x="7465680" y="3733920"/>
            <a:chExt cx="1157760" cy="953280"/>
          </a:xfrm>
        </p:grpSpPr>
        <p:pic>
          <p:nvPicPr>
            <p:cNvPr id="334" name="Picture 16" descr=""/>
            <p:cNvPicPr/>
            <p:nvPr/>
          </p:nvPicPr>
          <p:blipFill>
            <a:blip r:embed="rId16"/>
            <a:stretch/>
          </p:blipFill>
          <p:spPr>
            <a:xfrm>
              <a:off x="7467480" y="3733920"/>
              <a:ext cx="1143000" cy="680760"/>
            </a:xfrm>
            <a:prstGeom prst="rect">
              <a:avLst/>
            </a:prstGeom>
            <a:ln w="9360">
              <a:solidFill>
                <a:srgbClr val="ffffff"/>
              </a:solidFill>
              <a:miter/>
            </a:ln>
          </p:spPr>
        </p:pic>
        <p:sp>
          <p:nvSpPr>
            <p:cNvPr id="335" name="Rectangle 67"/>
            <p:cNvSpPr/>
            <p:nvPr/>
          </p:nvSpPr>
          <p:spPr>
            <a:xfrm>
              <a:off x="7465680" y="4425840"/>
              <a:ext cx="1157760" cy="261360"/>
            </a:xfrm>
            <a:prstGeom prst="rect">
              <a:avLst/>
            </a:prstGeom>
            <a:noFill/>
            <a:ln w="0">
              <a:noFill/>
            </a:ln>
          </p:spPr>
          <p:style>
            <a:lnRef idx="0"/>
            <a:fillRef idx="0"/>
            <a:effectRef idx="0"/>
            <a:fontRef idx="minor"/>
          </p:style>
          <p:txBody>
            <a:bodyPr wrap="none" lIns="90000" rIns="90000" tIns="46800" bIns="46800">
              <a:spAutoFit/>
            </a:bodyPr>
            <a:p>
              <a:pPr algn="ct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Parcel service</a:t>
              </a:r>
              <a:endParaRPr b="0" lang="en-US" sz="1100" spc="-1" strike="noStrike">
                <a:solidFill>
                  <a:srgbClr val="ffffff"/>
                </a:solidFill>
                <a:latin typeface="Arial"/>
              </a:endParaRPr>
            </a:p>
          </p:txBody>
        </p:sp>
      </p:grpSp>
      <p:sp>
        <p:nvSpPr>
          <p:cNvPr id="336" name="AutoShape 23"/>
          <p:cNvSpPr/>
          <p:nvPr/>
        </p:nvSpPr>
        <p:spPr>
          <a:xfrm rot="2700000">
            <a:off x="3962520" y="4637160"/>
            <a:ext cx="1092240" cy="1092240"/>
          </a:xfrm>
          <a:custGeom>
            <a:avLst/>
            <a:gdLst/>
            <a:ahLst/>
            <a:rect l="0" t="0" r="r" b="b"/>
            <a:pathLst>
              <a:path w="3036" h="3036">
                <a:moveTo>
                  <a:pt x="1311" y="0"/>
                </a:moveTo>
                <a:lnTo>
                  <a:pt x="1722" y="0"/>
                </a:lnTo>
                <a:lnTo>
                  <a:pt x="1722" y="1311"/>
                </a:lnTo>
                <a:lnTo>
                  <a:pt x="3035" y="1311"/>
                </a:lnTo>
                <a:lnTo>
                  <a:pt x="3035" y="1723"/>
                </a:lnTo>
                <a:lnTo>
                  <a:pt x="1722" y="1723"/>
                </a:lnTo>
                <a:lnTo>
                  <a:pt x="1722"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337" name="Text Box 71"/>
          <p:cNvSpPr/>
          <p:nvPr/>
        </p:nvSpPr>
        <p:spPr>
          <a:xfrm>
            <a:off x="739080" y="1004760"/>
            <a:ext cx="79020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seller</a:t>
            </a:r>
            <a:endParaRPr b="0" lang="en-US" sz="2000" spc="-1" strike="noStrike">
              <a:solidFill>
                <a:srgbClr val="ffffff"/>
              </a:solidFill>
              <a:latin typeface="Arial"/>
            </a:endParaRPr>
          </a:p>
        </p:txBody>
      </p:sp>
      <p:sp>
        <p:nvSpPr>
          <p:cNvPr id="338" name="Text Box 72"/>
          <p:cNvSpPr/>
          <p:nvPr/>
        </p:nvSpPr>
        <p:spPr>
          <a:xfrm>
            <a:off x="7605720" y="990720"/>
            <a:ext cx="81936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buyer</a:t>
            </a:r>
            <a:endParaRPr b="0" lang="en-US" sz="2000" spc="-1" strike="noStrike">
              <a:solidFill>
                <a:srgbClr val="ffffff"/>
              </a:solidFill>
              <a:latin typeface="Arial"/>
            </a:endParaRPr>
          </a:p>
        </p:txBody>
      </p:sp>
      <p:pic>
        <p:nvPicPr>
          <p:cNvPr id="339" name="Picture 19" descr="C:\Users\aratan\Pictures\Photos_personal\New_office$\new_office 021.jpg"/>
          <p:cNvPicPr/>
          <p:nvPr/>
        </p:nvPicPr>
        <p:blipFill>
          <a:blip r:embed="rId17"/>
          <a:stretch/>
        </p:blipFill>
        <p:spPr>
          <a:xfrm>
            <a:off x="7620120" y="1371600"/>
            <a:ext cx="838080" cy="1060560"/>
          </a:xfrm>
          <a:prstGeom prst="rect">
            <a:avLst/>
          </a:prstGeom>
          <a:ln w="9360">
            <a:solidFill>
              <a:srgbClr val="ffffff"/>
            </a:solidFill>
            <a:miter/>
          </a:ln>
        </p:spPr>
      </p:pic>
      <p:sp>
        <p:nvSpPr>
          <p:cNvPr id="340" name="Rectangle 51"/>
          <p:cNvSpPr/>
          <p:nvPr/>
        </p:nvSpPr>
        <p:spPr>
          <a:xfrm>
            <a:off x="3048120" y="6095880"/>
            <a:ext cx="5638680" cy="39888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i="1" lang="en-US" sz="2000" spc="-1" strike="noStrike">
                <a:solidFill>
                  <a:srgbClr val="ffff00"/>
                </a:solidFill>
                <a:latin typeface="Arial"/>
              </a:rPr>
              <a:t>Device and connectivity not enough!</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20" dur="indefinite" restart="never" nodeType="tmRoot">
          <p:childTnLst>
            <p:seq>
              <p:cTn id="121" dur="indefinite" nodeType="mainSeq">
                <p:childTnLst>
                  <p:par>
                    <p:cTn id="122" fill="hold">
                      <p:stCondLst>
                        <p:cond delay="indefinite"/>
                      </p:stCondLst>
                      <p:childTnLst>
                        <p:par>
                          <p:cTn id="123" fill="hold">
                            <p:stCondLst>
                              <p:cond delay="0"/>
                            </p:stCondLst>
                            <p:childTnLst>
                              <p:par>
                                <p:cTn id="124" nodeType="clickEffect" fill="hold" presetClass="entr" presetID="1">
                                  <p:stCondLst>
                                    <p:cond delay="0"/>
                                  </p:stCondLst>
                                  <p:childTnLst>
                                    <p:set>
                                      <p:cBhvr>
                                        <p:cTn id="125" dur="1" fill="hold">
                                          <p:stCondLst>
                                            <p:cond delay="0"/>
                                          </p:stCondLst>
                                        </p:cTn>
                                        <p:tgtEl>
                                          <p:spTgt spid="297"/>
                                        </p:tgtEl>
                                        <p:attrNameLst>
                                          <p:attrName>style.visibility</p:attrName>
                                        </p:attrNameLst>
                                      </p:cBhvr>
                                      <p:to>
                                        <p:strVal val="visible"/>
                                      </p:to>
                                    </p:set>
                                  </p:childTnLst>
                                </p:cTn>
                              </p:par>
                              <p:par>
                                <p:cTn id="126" nodeType="withEffect" fill="hold" presetClass="entr" presetID="1">
                                  <p:stCondLst>
                                    <p:cond delay="0"/>
                                  </p:stCondLst>
                                  <p:childTnLst>
                                    <p:set>
                                      <p:cBhvr>
                                        <p:cTn id="127" dur="1" fill="hold">
                                          <p:stCondLst>
                                            <p:cond delay="0"/>
                                          </p:stCondLst>
                                        </p:cTn>
                                        <p:tgtEl>
                                          <p:spTgt spid="301"/>
                                        </p:tgtEl>
                                        <p:attrNameLst>
                                          <p:attrName>style.visibility</p:attrName>
                                        </p:attrNameLst>
                                      </p:cBhvr>
                                      <p:to>
                                        <p:strVal val="visible"/>
                                      </p:to>
                                    </p:set>
                                  </p:childTnLst>
                                </p:cTn>
                              </p:par>
                              <p:par>
                                <p:cTn id="128" nodeType="withEffect" fill="hold" presetClass="entr" presetID="1">
                                  <p:stCondLst>
                                    <p:cond delay="0"/>
                                  </p:stCondLst>
                                  <p:childTnLst>
                                    <p:set>
                                      <p:cBhvr>
                                        <p:cTn id="129" dur="1" fill="hold">
                                          <p:stCondLst>
                                            <p:cond delay="0"/>
                                          </p:stCondLst>
                                        </p:cTn>
                                        <p:tgtEl>
                                          <p:spTgt spid="304"/>
                                        </p:tgtEl>
                                        <p:attrNameLst>
                                          <p:attrName>style.visibility</p:attrName>
                                        </p:attrNameLst>
                                      </p:cBhvr>
                                      <p:to>
                                        <p:strVal val="visible"/>
                                      </p:to>
                                    </p:set>
                                  </p:childTnLst>
                                </p:cTn>
                              </p:par>
                              <p:par>
                                <p:cTn id="130" nodeType="withEffect" fill="hold" presetClass="entr" presetID="1">
                                  <p:stCondLst>
                                    <p:cond delay="0"/>
                                  </p:stCondLst>
                                  <p:childTnLst>
                                    <p:set>
                                      <p:cBhvr>
                                        <p:cTn id="131" dur="1" fill="hold">
                                          <p:stCondLst>
                                            <p:cond delay="0"/>
                                          </p:stCondLst>
                                        </p:cTn>
                                        <p:tgtEl>
                                          <p:spTgt spid="307"/>
                                        </p:tgtEl>
                                        <p:attrNameLst>
                                          <p:attrName>style.visibility</p:attrName>
                                        </p:attrNameLst>
                                      </p:cBhvr>
                                      <p:to>
                                        <p:strVal val="visible"/>
                                      </p:to>
                                    </p:set>
                                  </p:childTnLst>
                                </p:cTn>
                              </p:par>
                              <p:par>
                                <p:cTn id="132" nodeType="withEffect" fill="hold" presetClass="entr" presetID="1">
                                  <p:stCondLst>
                                    <p:cond delay="0"/>
                                  </p:stCondLst>
                                  <p:childTnLst>
                                    <p:set>
                                      <p:cBhvr>
                                        <p:cTn id="133" dur="1" fill="hold">
                                          <p:stCondLst>
                                            <p:cond delay="0"/>
                                          </p:stCondLst>
                                        </p:cTn>
                                        <p:tgtEl>
                                          <p:spTgt spid="324"/>
                                        </p:tgtEl>
                                        <p:attrNameLst>
                                          <p:attrName>style.visibility</p:attrName>
                                        </p:attrNameLst>
                                      </p:cBhvr>
                                      <p:to>
                                        <p:strVal val="visible"/>
                                      </p:to>
                                    </p:set>
                                  </p:childTnLst>
                                </p:cTn>
                              </p:par>
                              <p:par>
                                <p:cTn id="134" nodeType="withEffect" fill="hold" presetClass="entr" presetID="1">
                                  <p:stCondLst>
                                    <p:cond delay="0"/>
                                  </p:stCondLst>
                                  <p:childTnLst>
                                    <p:set>
                                      <p:cBhvr>
                                        <p:cTn id="135" dur="1" fill="hold">
                                          <p:stCondLst>
                                            <p:cond delay="0"/>
                                          </p:stCondLst>
                                        </p:cTn>
                                        <p:tgtEl>
                                          <p:spTgt spid="330"/>
                                        </p:tgtEl>
                                        <p:attrNameLst>
                                          <p:attrName>style.visibility</p:attrName>
                                        </p:attrNameLst>
                                      </p:cBhvr>
                                      <p:to>
                                        <p:strVal val="visible"/>
                                      </p:to>
                                    </p:set>
                                  </p:childTnLst>
                                </p:cTn>
                              </p:par>
                              <p:par>
                                <p:cTn id="136" nodeType="withEffect" fill="hold" presetClass="entr" presetID="1">
                                  <p:stCondLst>
                                    <p:cond delay="0"/>
                                  </p:stCondLst>
                                  <p:childTnLst>
                                    <p:set>
                                      <p:cBhvr>
                                        <p:cTn id="137" dur="1" fill="hold">
                                          <p:stCondLst>
                                            <p:cond delay="0"/>
                                          </p:stCondLst>
                                        </p:cTn>
                                        <p:tgtEl>
                                          <p:spTgt spid="327"/>
                                        </p:tgtEl>
                                        <p:attrNameLst>
                                          <p:attrName>style.visibility</p:attrName>
                                        </p:attrNameLst>
                                      </p:cBhvr>
                                      <p:to>
                                        <p:strVal val="visible"/>
                                      </p:to>
                                    </p:set>
                                  </p:childTnLst>
                                </p:cTn>
                              </p:par>
                              <p:par>
                                <p:cTn id="138" nodeType="withEffect" fill="hold" presetClass="entr" presetID="1">
                                  <p:stCondLst>
                                    <p:cond delay="0"/>
                                  </p:stCondLst>
                                  <p:childTnLst>
                                    <p:set>
                                      <p:cBhvr>
                                        <p:cTn id="139" dur="1" fill="hold">
                                          <p:stCondLst>
                                            <p:cond delay="0"/>
                                          </p:stCondLst>
                                        </p:cTn>
                                        <p:tgtEl>
                                          <p:spTgt spid="310"/>
                                        </p:tgtEl>
                                        <p:attrNameLst>
                                          <p:attrName>style.visibility</p:attrName>
                                        </p:attrNameLst>
                                      </p:cBhvr>
                                      <p:to>
                                        <p:strVal val="visible"/>
                                      </p:to>
                                    </p:set>
                                  </p:childTnLst>
                                </p:cTn>
                              </p:par>
                              <p:par>
                                <p:cTn id="140" nodeType="withEffect" fill="hold" presetClass="entr" presetID="1">
                                  <p:stCondLst>
                                    <p:cond delay="0"/>
                                  </p:stCondLst>
                                  <p:childTnLst>
                                    <p:set>
                                      <p:cBhvr>
                                        <p:cTn id="141" dur="1" fill="hold">
                                          <p:stCondLst>
                                            <p:cond delay="0"/>
                                          </p:stCondLst>
                                        </p:cTn>
                                        <p:tgtEl>
                                          <p:spTgt spid="325"/>
                                        </p:tgtEl>
                                        <p:attrNameLst>
                                          <p:attrName>style.visibility</p:attrName>
                                        </p:attrNameLst>
                                      </p:cBhvr>
                                      <p:to>
                                        <p:strVal val="visible"/>
                                      </p:to>
                                    </p:set>
                                  </p:childTnLst>
                                </p:cTn>
                              </p:par>
                              <p:par>
                                <p:cTn id="142" nodeType="withEffect" fill="hold" presetClass="entr" presetID="1">
                                  <p:stCondLst>
                                    <p:cond delay="0"/>
                                  </p:stCondLst>
                                  <p:childTnLst>
                                    <p:set>
                                      <p:cBhvr>
                                        <p:cTn id="143" dur="1" fill="hold">
                                          <p:stCondLst>
                                            <p:cond delay="0"/>
                                          </p:stCondLst>
                                        </p:cTn>
                                        <p:tgtEl>
                                          <p:spTgt spid="326"/>
                                        </p:tgtEl>
                                        <p:attrNameLst>
                                          <p:attrName>style.visibility</p:attrName>
                                        </p:attrNameLst>
                                      </p:cBhvr>
                                      <p:to>
                                        <p:strVal val="visible"/>
                                      </p:to>
                                    </p:set>
                                  </p:childTnLst>
                                </p:cTn>
                              </p:par>
                              <p:par>
                                <p:cTn id="144" nodeType="withEffect" fill="hold" presetClass="entr" presetID="1">
                                  <p:stCondLst>
                                    <p:cond delay="0"/>
                                  </p:stCondLst>
                                  <p:childTnLst>
                                    <p:set>
                                      <p:cBhvr>
                                        <p:cTn id="145" dur="1" fill="hold">
                                          <p:stCondLst>
                                            <p:cond delay="0"/>
                                          </p:stCondLst>
                                        </p:cTn>
                                        <p:tgtEl>
                                          <p:spTgt spid="333"/>
                                        </p:tgtEl>
                                        <p:attrNameLst>
                                          <p:attrName>style.visibility</p:attrName>
                                        </p:attrNameLst>
                                      </p:cBhvr>
                                      <p:to>
                                        <p:strVal val="visible"/>
                                      </p:to>
                                    </p:set>
                                  </p:childTnLst>
                                </p:cTn>
                              </p:par>
                              <p:par>
                                <p:cTn id="146" nodeType="withEffect" fill="hold" presetClass="entr" presetID="1">
                                  <p:stCondLst>
                                    <p:cond delay="0"/>
                                  </p:stCondLst>
                                  <p:childTnLst>
                                    <p:set>
                                      <p:cBhvr>
                                        <p:cTn id="147" dur="1" fill="hold">
                                          <p:stCondLst>
                                            <p:cond delay="0"/>
                                          </p:stCondLst>
                                        </p:cTn>
                                        <p:tgtEl>
                                          <p:spTgt spid="328"/>
                                        </p:tgtEl>
                                        <p:attrNameLst>
                                          <p:attrName>style.visibility</p:attrName>
                                        </p:attrNameLst>
                                      </p:cBhvr>
                                      <p:to>
                                        <p:strVal val="visible"/>
                                      </p:to>
                                    </p:set>
                                  </p:childTnLst>
                                </p:cTn>
                              </p:par>
                              <p:par>
                                <p:cTn id="148" nodeType="withEffect" fill="hold" presetClass="entr" presetID="1">
                                  <p:stCondLst>
                                    <p:cond delay="0"/>
                                  </p:stCondLst>
                                  <p:childTnLst>
                                    <p:set>
                                      <p:cBhvr>
                                        <p:cTn id="149" dur="1" fill="hold">
                                          <p:stCondLst>
                                            <p:cond delay="0"/>
                                          </p:stCondLst>
                                        </p:cTn>
                                        <p:tgtEl>
                                          <p:spTgt spid="336"/>
                                        </p:tgtEl>
                                        <p:attrNameLst>
                                          <p:attrName>style.visibility</p:attrName>
                                        </p:attrNameLst>
                                      </p:cBhvr>
                                      <p:to>
                                        <p:strVal val="visible"/>
                                      </p:to>
                                    </p:set>
                                  </p:childTnLst>
                                </p:cTn>
                              </p:par>
                              <p:par>
                                <p:cTn id="150" nodeType="withEffect" fill="hold" presetClass="entr" presetID="1">
                                  <p:stCondLst>
                                    <p:cond delay="0"/>
                                  </p:stCondLst>
                                  <p:childTnLst>
                                    <p:set>
                                      <p:cBhvr>
                                        <p:cTn id="151" dur="1" fill="hold">
                                          <p:stCondLst>
                                            <p:cond delay="0"/>
                                          </p:stCondLst>
                                        </p:cTn>
                                        <p:tgtEl>
                                          <p:spTgt spid="319"/>
                                        </p:tgtEl>
                                        <p:attrNameLst>
                                          <p:attrName>style.visibility</p:attrName>
                                        </p:attrNameLst>
                                      </p:cBhvr>
                                      <p:to>
                                        <p:strVal val="visible"/>
                                      </p:to>
                                    </p:set>
                                  </p:childTnLst>
                                </p:cTn>
                              </p:par>
                              <p:par>
                                <p:cTn id="152" nodeType="withEffect" fill="hold" presetClass="entr" presetID="1">
                                  <p:stCondLst>
                                    <p:cond delay="0"/>
                                  </p:stCondLst>
                                  <p:childTnLst>
                                    <p:set>
                                      <p:cBhvr>
                                        <p:cTn id="153" dur="1" fill="hold">
                                          <p:stCondLst>
                                            <p:cond delay="0"/>
                                          </p:stCondLst>
                                        </p:cTn>
                                        <p:tgtEl>
                                          <p:spTgt spid="329"/>
                                        </p:tgtEl>
                                        <p:attrNameLst>
                                          <p:attrName>style.visibility</p:attrName>
                                        </p:attrNameLst>
                                      </p:cBhvr>
                                      <p:to>
                                        <p:strVal val="visible"/>
                                      </p:to>
                                    </p:set>
                                  </p:childTnLst>
                                </p:cTn>
                              </p:par>
                              <p:par>
                                <p:cTn id="154" nodeType="withEffect" fill="hold" presetClass="entr" presetID="1">
                                  <p:stCondLst>
                                    <p:cond delay="0"/>
                                  </p:stCondLst>
                                  <p:childTnLst>
                                    <p:set>
                                      <p:cBhvr>
                                        <p:cTn id="155" dur="1" fill="hold">
                                          <p:stCondLst>
                                            <p:cond delay="0"/>
                                          </p:stCondLst>
                                        </p:cTn>
                                        <p:tgtEl>
                                          <p:spTgt spid="313"/>
                                        </p:tgtEl>
                                        <p:attrNameLst>
                                          <p:attrName>style.visibility</p:attrName>
                                        </p:attrNameLst>
                                      </p:cBhvr>
                                      <p:to>
                                        <p:strVal val="visible"/>
                                      </p:to>
                                    </p:set>
                                  </p:childTnLst>
                                </p:cTn>
                              </p:par>
                              <p:par>
                                <p:cTn id="156" nodeType="withEffect" fill="hold" presetClass="entr" presetID="1">
                                  <p:stCondLst>
                                    <p:cond delay="0"/>
                                  </p:stCondLst>
                                  <p:childTnLst>
                                    <p:set>
                                      <p:cBhvr>
                                        <p:cTn id="157" dur="1" fill="hold">
                                          <p:stCondLst>
                                            <p:cond delay="0"/>
                                          </p:stCondLst>
                                        </p:cTn>
                                        <p:tgtEl>
                                          <p:spTgt spid="316"/>
                                        </p:tgtEl>
                                        <p:attrNameLst>
                                          <p:attrName>style.visibility</p:attrName>
                                        </p:attrNameLst>
                                      </p:cBhvr>
                                      <p:to>
                                        <p:strVal val="visible"/>
                                      </p:to>
                                    </p:set>
                                  </p:childTnLst>
                                </p:cTn>
                              </p:par>
                              <p:par>
                                <p:cTn id="158" nodeType="withEffect" fill="hold" presetClass="entr" presetID="1">
                                  <p:stCondLst>
                                    <p:cond delay="0"/>
                                  </p:stCondLst>
                                  <p:childTnLst>
                                    <p:set>
                                      <p:cBhvr>
                                        <p:cTn id="159"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Picture 15" descr="j0285750"/>
          <p:cNvPicPr/>
          <p:nvPr/>
        </p:nvPicPr>
        <p:blipFill>
          <a:blip r:embed="rId1"/>
          <a:stretch/>
        </p:blipFill>
        <p:spPr>
          <a:xfrm flipH="1">
            <a:off x="5181120" y="1676520"/>
            <a:ext cx="1217880" cy="747720"/>
          </a:xfrm>
          <a:prstGeom prst="rect">
            <a:avLst/>
          </a:prstGeom>
          <a:ln w="0">
            <a:noFill/>
          </a:ln>
        </p:spPr>
      </p:pic>
      <p:sp>
        <p:nvSpPr>
          <p:cNvPr id="342" name=""/>
          <p:cNvSpPr txBox="1"/>
          <p:nvPr/>
        </p:nvSpPr>
        <p:spPr>
          <a:xfrm>
            <a:off x="457200" y="228240"/>
            <a:ext cx="8229600" cy="609480"/>
          </a:xfrm>
          <a:prstGeom prst="rect">
            <a:avLst/>
          </a:prstGeom>
          <a:noFill/>
          <a:ln w="0">
            <a:noFill/>
          </a:ln>
        </p:spPr>
        <p:txBody>
          <a:bodyPr anchor="ctr">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ffffff"/>
                </a:solidFill>
                <a:latin typeface="Tahoma"/>
              </a:rPr>
              <a:t>Rural Telemedicine?</a:t>
            </a:r>
            <a:endParaRPr b="0" lang="en-US" sz="3600" spc="-1" strike="noStrike">
              <a:solidFill>
                <a:srgbClr val="e3ebf1"/>
              </a:solidFill>
              <a:latin typeface="Arial"/>
            </a:endParaRPr>
          </a:p>
        </p:txBody>
      </p:sp>
      <p:pic>
        <p:nvPicPr>
          <p:cNvPr id="343" name="Picture 9" descr="farmer small"/>
          <p:cNvPicPr/>
          <p:nvPr/>
        </p:nvPicPr>
        <p:blipFill>
          <a:blip r:embed="rId2"/>
          <a:stretch/>
        </p:blipFill>
        <p:spPr>
          <a:xfrm>
            <a:off x="762120" y="1371600"/>
            <a:ext cx="761760" cy="1079640"/>
          </a:xfrm>
          <a:prstGeom prst="rect">
            <a:avLst/>
          </a:prstGeom>
          <a:ln w="9360">
            <a:solidFill>
              <a:srgbClr val="ffffff"/>
            </a:solidFill>
            <a:miter/>
          </a:ln>
        </p:spPr>
      </p:pic>
      <p:pic>
        <p:nvPicPr>
          <p:cNvPr id="344" name="Picture 15" descr="j0285750"/>
          <p:cNvPicPr/>
          <p:nvPr/>
        </p:nvPicPr>
        <p:blipFill>
          <a:blip r:embed="rId3"/>
          <a:stretch/>
        </p:blipFill>
        <p:spPr>
          <a:xfrm>
            <a:off x="2666880" y="1600200"/>
            <a:ext cx="1222560" cy="747720"/>
          </a:xfrm>
          <a:prstGeom prst="rect">
            <a:avLst/>
          </a:prstGeom>
          <a:ln w="0">
            <a:noFill/>
          </a:ln>
        </p:spPr>
      </p:pic>
      <p:grpSp>
        <p:nvGrpSpPr>
          <p:cNvPr id="345" name="Group 39"/>
          <p:cNvGrpSpPr/>
          <p:nvPr/>
        </p:nvGrpSpPr>
        <p:grpSpPr>
          <a:xfrm>
            <a:off x="1644480" y="1387440"/>
            <a:ext cx="1071720" cy="1000080"/>
            <a:chOff x="1644480" y="1387440"/>
            <a:chExt cx="1071720" cy="1000080"/>
          </a:xfrm>
        </p:grpSpPr>
        <p:pic>
          <p:nvPicPr>
            <p:cNvPr id="346" name="Picture 32" descr="http://tbn0.google.com/images?q=tbn:AuetC6LJxZDJpM:http://cache.viewimages.com/xc/1468183.jpg%3Fv%3D1%26c%3DViewImages%26k%3D2%26d%3D17A4AD9FDB9CF1939057D9939C83F106598C4048D1C7225D5A5397277B4DC33E"/>
            <p:cNvPicPr/>
            <p:nvPr/>
          </p:nvPicPr>
          <p:blipFill>
            <a:blip r:embed="rId4"/>
            <a:stretch/>
          </p:blipFill>
          <p:spPr>
            <a:xfrm>
              <a:off x="1715760" y="1816200"/>
              <a:ext cx="876600" cy="571320"/>
            </a:xfrm>
            <a:prstGeom prst="rect">
              <a:avLst/>
            </a:prstGeom>
            <a:ln w="0">
              <a:noFill/>
            </a:ln>
          </p:spPr>
        </p:pic>
        <p:sp>
          <p:nvSpPr>
            <p:cNvPr id="347" name="Rectangle 41"/>
            <p:cNvSpPr/>
            <p:nvPr/>
          </p:nvSpPr>
          <p:spPr>
            <a:xfrm>
              <a:off x="1644480" y="1387440"/>
              <a:ext cx="1071720" cy="4287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Low literacy in local lang</a:t>
              </a:r>
              <a:endParaRPr b="0" lang="en-US" sz="1100" spc="-1" strike="noStrike">
                <a:solidFill>
                  <a:srgbClr val="ffffff"/>
                </a:solidFill>
                <a:latin typeface="Arial"/>
              </a:endParaRPr>
            </a:p>
          </p:txBody>
        </p:sp>
      </p:grpSp>
      <p:pic>
        <p:nvPicPr>
          <p:cNvPr id="348" name="Picture 30" descr="j0158007"/>
          <p:cNvPicPr/>
          <p:nvPr/>
        </p:nvPicPr>
        <p:blipFill>
          <a:blip r:embed="rId5"/>
          <a:stretch/>
        </p:blipFill>
        <p:spPr>
          <a:xfrm>
            <a:off x="3505320" y="1882800"/>
            <a:ext cx="2124000" cy="250920"/>
          </a:xfrm>
          <a:prstGeom prst="rect">
            <a:avLst/>
          </a:prstGeom>
          <a:ln w="0">
            <a:noFill/>
          </a:ln>
        </p:spPr>
      </p:pic>
      <p:grpSp>
        <p:nvGrpSpPr>
          <p:cNvPr id="349" name="Group 45"/>
          <p:cNvGrpSpPr/>
          <p:nvPr/>
        </p:nvGrpSpPr>
        <p:grpSpPr>
          <a:xfrm>
            <a:off x="447840" y="2590920"/>
            <a:ext cx="1428480" cy="1047240"/>
            <a:chOff x="447840" y="2590920"/>
            <a:chExt cx="1428480" cy="1047240"/>
          </a:xfrm>
        </p:grpSpPr>
        <p:pic>
          <p:nvPicPr>
            <p:cNvPr id="350" name="Picture 7" descr="C:\Users\aratan\AppData\Local\Microsoft\Windows\Temporary Internet Files\Content.IE5\RWCZXBOJ\MCj02337780000[1].wmf"/>
            <p:cNvPicPr/>
            <p:nvPr/>
          </p:nvPicPr>
          <p:blipFill>
            <a:blip r:embed="rId6"/>
            <a:stretch/>
          </p:blipFill>
          <p:spPr>
            <a:xfrm>
              <a:off x="662040" y="2590920"/>
              <a:ext cx="1071360" cy="866880"/>
            </a:xfrm>
            <a:prstGeom prst="rect">
              <a:avLst/>
            </a:prstGeom>
            <a:ln w="0">
              <a:noFill/>
            </a:ln>
          </p:spPr>
        </p:pic>
        <p:sp>
          <p:nvSpPr>
            <p:cNvPr id="351" name="Rectangle 47"/>
            <p:cNvSpPr/>
            <p:nvPr/>
          </p:nvSpPr>
          <p:spPr>
            <a:xfrm>
              <a:off x="447840" y="3376800"/>
              <a:ext cx="142848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No bank account</a:t>
              </a:r>
              <a:endParaRPr b="0" lang="en-US" sz="1100" spc="-1" strike="noStrike">
                <a:solidFill>
                  <a:srgbClr val="ffffff"/>
                </a:solidFill>
                <a:latin typeface="Arial"/>
              </a:endParaRPr>
            </a:p>
          </p:txBody>
        </p:sp>
      </p:grpSp>
      <p:grpSp>
        <p:nvGrpSpPr>
          <p:cNvPr id="352" name="Group 80"/>
          <p:cNvGrpSpPr/>
          <p:nvPr/>
        </p:nvGrpSpPr>
        <p:grpSpPr>
          <a:xfrm>
            <a:off x="1765440" y="2652840"/>
            <a:ext cx="928440" cy="1071720"/>
            <a:chOff x="1765440" y="2652840"/>
            <a:chExt cx="928440" cy="1071720"/>
          </a:xfrm>
        </p:grpSpPr>
        <p:pic>
          <p:nvPicPr>
            <p:cNvPr id="353" name="Picture 2" descr="C:\Users\aratan\Pictures\2007-07-17 kesla\kesla 022.JPG"/>
            <p:cNvPicPr/>
            <p:nvPr/>
          </p:nvPicPr>
          <p:blipFill>
            <a:blip r:embed="rId7"/>
            <a:stretch/>
          </p:blipFill>
          <p:spPr>
            <a:xfrm>
              <a:off x="1908000" y="2652840"/>
              <a:ext cx="654120" cy="857160"/>
            </a:xfrm>
            <a:prstGeom prst="rect">
              <a:avLst/>
            </a:prstGeom>
            <a:ln w="0">
              <a:noFill/>
            </a:ln>
          </p:spPr>
        </p:pic>
        <p:sp>
          <p:nvSpPr>
            <p:cNvPr id="354" name="Rectangle 74"/>
            <p:cNvSpPr/>
            <p:nvPr/>
          </p:nvSpPr>
          <p:spPr>
            <a:xfrm>
              <a:off x="1765440" y="3295800"/>
              <a:ext cx="928440" cy="4287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Expensive credit</a:t>
              </a:r>
              <a:endParaRPr b="0" lang="en-US" sz="1100" spc="-1" strike="noStrike">
                <a:solidFill>
                  <a:srgbClr val="ffffff"/>
                </a:solidFill>
                <a:latin typeface="Arial"/>
              </a:endParaRPr>
            </a:p>
          </p:txBody>
        </p:sp>
      </p:grpSp>
      <p:grpSp>
        <p:nvGrpSpPr>
          <p:cNvPr id="355" name="Group 79"/>
          <p:cNvGrpSpPr/>
          <p:nvPr/>
        </p:nvGrpSpPr>
        <p:grpSpPr>
          <a:xfrm>
            <a:off x="2716200" y="2751120"/>
            <a:ext cx="1143000" cy="785160"/>
            <a:chOff x="2716200" y="2751120"/>
            <a:chExt cx="1143000" cy="785160"/>
          </a:xfrm>
        </p:grpSpPr>
        <p:pic>
          <p:nvPicPr>
            <p:cNvPr id="356" name="Picture 25" descr="http://tbn0.google.com/images?q=tbn:O07lK5s90D6UZM:http://www.nritaxservices.com/tax_pan_clip_image002.jpg"/>
            <p:cNvPicPr/>
            <p:nvPr/>
          </p:nvPicPr>
          <p:blipFill>
            <a:blip r:embed="rId8"/>
            <a:stretch/>
          </p:blipFill>
          <p:spPr>
            <a:xfrm>
              <a:off x="2858760" y="2751120"/>
              <a:ext cx="849240" cy="571680"/>
            </a:xfrm>
            <a:prstGeom prst="rect">
              <a:avLst/>
            </a:prstGeom>
            <a:ln w="0">
              <a:noFill/>
            </a:ln>
          </p:spPr>
        </p:pic>
        <p:sp>
          <p:nvSpPr>
            <p:cNvPr id="357" name="Rectangle 73"/>
            <p:cNvSpPr/>
            <p:nvPr/>
          </p:nvSpPr>
          <p:spPr>
            <a:xfrm>
              <a:off x="2716200" y="3274920"/>
              <a:ext cx="114300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No unique ID</a:t>
              </a:r>
              <a:endParaRPr b="0" lang="en-US" sz="1100" spc="-1" strike="noStrike">
                <a:solidFill>
                  <a:srgbClr val="ffffff"/>
                </a:solidFill>
                <a:latin typeface="Arial"/>
              </a:endParaRPr>
            </a:p>
          </p:txBody>
        </p:sp>
      </p:grpSp>
      <p:grpSp>
        <p:nvGrpSpPr>
          <p:cNvPr id="358" name="Group 83"/>
          <p:cNvGrpSpPr/>
          <p:nvPr/>
        </p:nvGrpSpPr>
        <p:grpSpPr>
          <a:xfrm>
            <a:off x="627120" y="3809880"/>
            <a:ext cx="1071360" cy="761400"/>
            <a:chOff x="627120" y="3809880"/>
            <a:chExt cx="1071360" cy="761400"/>
          </a:xfrm>
        </p:grpSpPr>
        <p:sp>
          <p:nvSpPr>
            <p:cNvPr id="359" name="Rectangle 72"/>
            <p:cNvSpPr/>
            <p:nvPr/>
          </p:nvSpPr>
          <p:spPr>
            <a:xfrm>
              <a:off x="627120" y="4309920"/>
              <a:ext cx="107136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Poor roads</a:t>
              </a:r>
              <a:endParaRPr b="0" lang="en-US" sz="1100" spc="-1" strike="noStrike">
                <a:solidFill>
                  <a:srgbClr val="ffffff"/>
                </a:solidFill>
                <a:latin typeface="Arial"/>
              </a:endParaRPr>
            </a:p>
          </p:txBody>
        </p:sp>
        <p:pic>
          <p:nvPicPr>
            <p:cNvPr id="360" name="Picture 34" descr="http://tbn0.google.com/images?q=tbn:Af91rtaAxNJnAM:http://www.tribuneindia.com/2006/20060920/jplus2.jpg"/>
            <p:cNvPicPr/>
            <p:nvPr/>
          </p:nvPicPr>
          <p:blipFill>
            <a:blip r:embed="rId9"/>
            <a:stretch/>
          </p:blipFill>
          <p:spPr>
            <a:xfrm>
              <a:off x="739800" y="3809880"/>
              <a:ext cx="744480" cy="527040"/>
            </a:xfrm>
            <a:prstGeom prst="rect">
              <a:avLst/>
            </a:prstGeom>
            <a:ln w="0">
              <a:noFill/>
            </a:ln>
          </p:spPr>
        </p:pic>
      </p:grpSp>
      <p:grpSp>
        <p:nvGrpSpPr>
          <p:cNvPr id="361" name="Group 82"/>
          <p:cNvGrpSpPr/>
          <p:nvPr/>
        </p:nvGrpSpPr>
        <p:grpSpPr>
          <a:xfrm>
            <a:off x="733320" y="4876920"/>
            <a:ext cx="857520" cy="1096200"/>
            <a:chOff x="733320" y="4876920"/>
            <a:chExt cx="857520" cy="1096200"/>
          </a:xfrm>
        </p:grpSpPr>
        <p:pic>
          <p:nvPicPr>
            <p:cNvPr id="362" name="Picture 28" descr=""/>
            <p:cNvPicPr/>
            <p:nvPr/>
          </p:nvPicPr>
          <p:blipFill>
            <a:blip r:embed="rId10"/>
            <a:stretch/>
          </p:blipFill>
          <p:spPr>
            <a:xfrm>
              <a:off x="733320" y="4876920"/>
              <a:ext cx="724320" cy="542880"/>
            </a:xfrm>
            <a:prstGeom prst="rect">
              <a:avLst/>
            </a:prstGeom>
            <a:ln w="0">
              <a:noFill/>
            </a:ln>
          </p:spPr>
        </p:pic>
        <p:sp>
          <p:nvSpPr>
            <p:cNvPr id="363" name="Rectangle 71"/>
            <p:cNvSpPr/>
            <p:nvPr/>
          </p:nvSpPr>
          <p:spPr>
            <a:xfrm>
              <a:off x="733320" y="5376960"/>
              <a:ext cx="857520" cy="5961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Poor access to drugs</a:t>
              </a:r>
              <a:endParaRPr b="0" lang="en-US" sz="1100" spc="-1" strike="noStrike">
                <a:solidFill>
                  <a:srgbClr val="ffffff"/>
                </a:solidFill>
                <a:latin typeface="Arial"/>
              </a:endParaRPr>
            </a:p>
          </p:txBody>
        </p:sp>
      </p:grpSp>
      <p:sp>
        <p:nvSpPr>
          <p:cNvPr id="364" name="Line 36"/>
          <p:cNvSpPr/>
          <p:nvPr/>
        </p:nvSpPr>
        <p:spPr>
          <a:xfrm>
            <a:off x="4114800" y="3048120"/>
            <a:ext cx="34290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sp>
        <p:nvSpPr>
          <p:cNvPr id="365" name="Line 37"/>
          <p:cNvSpPr/>
          <p:nvPr/>
        </p:nvSpPr>
        <p:spPr>
          <a:xfrm>
            <a:off x="1981080" y="4114800"/>
            <a:ext cx="52578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sp>
        <p:nvSpPr>
          <p:cNvPr id="366" name="AutoShape 23"/>
          <p:cNvSpPr/>
          <p:nvPr/>
        </p:nvSpPr>
        <p:spPr>
          <a:xfrm rot="2700000">
            <a:off x="3967200" y="3581280"/>
            <a:ext cx="1092240" cy="1092240"/>
          </a:xfrm>
          <a:custGeom>
            <a:avLst/>
            <a:gdLst/>
            <a:ahLst/>
            <a:rect l="0" t="0" r="r" b="b"/>
            <a:pathLst>
              <a:path w="3036" h="3036">
                <a:moveTo>
                  <a:pt x="1311" y="0"/>
                </a:moveTo>
                <a:lnTo>
                  <a:pt x="1723" y="0"/>
                </a:lnTo>
                <a:lnTo>
                  <a:pt x="1723" y="1311"/>
                </a:lnTo>
                <a:lnTo>
                  <a:pt x="3035" y="1311"/>
                </a:lnTo>
                <a:lnTo>
                  <a:pt x="3035" y="1723"/>
                </a:lnTo>
                <a:lnTo>
                  <a:pt x="1723" y="1723"/>
                </a:lnTo>
                <a:lnTo>
                  <a:pt x="1723"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367" name="AutoShape 23"/>
          <p:cNvSpPr/>
          <p:nvPr/>
        </p:nvSpPr>
        <p:spPr>
          <a:xfrm rot="2700000">
            <a:off x="5486400" y="2514600"/>
            <a:ext cx="1092240" cy="1092240"/>
          </a:xfrm>
          <a:custGeom>
            <a:avLst/>
            <a:gdLst/>
            <a:ahLst/>
            <a:rect l="0" t="0" r="r" b="b"/>
            <a:pathLst>
              <a:path w="3036" h="3036">
                <a:moveTo>
                  <a:pt x="1311" y="0"/>
                </a:moveTo>
                <a:lnTo>
                  <a:pt x="1723" y="0"/>
                </a:lnTo>
                <a:lnTo>
                  <a:pt x="1723" y="1311"/>
                </a:lnTo>
                <a:lnTo>
                  <a:pt x="3035" y="1311"/>
                </a:lnTo>
                <a:lnTo>
                  <a:pt x="3035" y="1723"/>
                </a:lnTo>
                <a:lnTo>
                  <a:pt x="1723" y="1723"/>
                </a:lnTo>
                <a:lnTo>
                  <a:pt x="1723"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368" name="Line 40"/>
          <p:cNvSpPr/>
          <p:nvPr/>
        </p:nvSpPr>
        <p:spPr>
          <a:xfrm>
            <a:off x="1981080" y="5181480"/>
            <a:ext cx="52578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grpSp>
        <p:nvGrpSpPr>
          <p:cNvPr id="369" name="Group 42"/>
          <p:cNvGrpSpPr/>
          <p:nvPr/>
        </p:nvGrpSpPr>
        <p:grpSpPr>
          <a:xfrm>
            <a:off x="7619760" y="2819520"/>
            <a:ext cx="956520" cy="794520"/>
            <a:chOff x="7619760" y="2819520"/>
            <a:chExt cx="956520" cy="794520"/>
          </a:xfrm>
        </p:grpSpPr>
        <p:pic>
          <p:nvPicPr>
            <p:cNvPr id="370" name="Picture 13" descr="american_express_html"/>
            <p:cNvPicPr/>
            <p:nvPr/>
          </p:nvPicPr>
          <p:blipFill>
            <a:blip r:embed="rId11"/>
            <a:stretch/>
          </p:blipFill>
          <p:spPr>
            <a:xfrm>
              <a:off x="7696080" y="2819520"/>
              <a:ext cx="790560" cy="527040"/>
            </a:xfrm>
            <a:prstGeom prst="rect">
              <a:avLst/>
            </a:prstGeom>
            <a:ln w="0">
              <a:noFill/>
            </a:ln>
          </p:spPr>
        </p:pic>
        <p:sp>
          <p:nvSpPr>
            <p:cNvPr id="371" name="Rectangle 44"/>
            <p:cNvSpPr/>
            <p:nvPr/>
          </p:nvSpPr>
          <p:spPr>
            <a:xfrm>
              <a:off x="7619760" y="3352680"/>
              <a:ext cx="956520" cy="261360"/>
            </a:xfrm>
            <a:prstGeom prst="rect">
              <a:avLst/>
            </a:prstGeom>
            <a:noFill/>
            <a:ln w="0">
              <a:noFill/>
            </a:ln>
          </p:spPr>
          <p:style>
            <a:lnRef idx="0"/>
            <a:fillRef idx="0"/>
            <a:effectRef idx="0"/>
            <a:fontRef idx="minor"/>
          </p:style>
          <p:txBody>
            <a:bodyPr wrap="none"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Credit card</a:t>
              </a:r>
              <a:endParaRPr b="0" lang="en-US" sz="1100" spc="-1" strike="noStrike">
                <a:solidFill>
                  <a:srgbClr val="ffffff"/>
                </a:solidFill>
                <a:latin typeface="Arial"/>
              </a:endParaRPr>
            </a:p>
          </p:txBody>
        </p:sp>
      </p:grpSp>
      <p:sp>
        <p:nvSpPr>
          <p:cNvPr id="372" name="AutoShape 23"/>
          <p:cNvSpPr/>
          <p:nvPr/>
        </p:nvSpPr>
        <p:spPr>
          <a:xfrm rot="2700000">
            <a:off x="3962520" y="4637160"/>
            <a:ext cx="1092240" cy="1092240"/>
          </a:xfrm>
          <a:custGeom>
            <a:avLst/>
            <a:gdLst/>
            <a:ahLst/>
            <a:rect l="0" t="0" r="r" b="b"/>
            <a:pathLst>
              <a:path w="3036" h="3036">
                <a:moveTo>
                  <a:pt x="1311" y="0"/>
                </a:moveTo>
                <a:lnTo>
                  <a:pt x="1722" y="0"/>
                </a:lnTo>
                <a:lnTo>
                  <a:pt x="1722" y="1311"/>
                </a:lnTo>
                <a:lnTo>
                  <a:pt x="3035" y="1311"/>
                </a:lnTo>
                <a:lnTo>
                  <a:pt x="3035" y="1723"/>
                </a:lnTo>
                <a:lnTo>
                  <a:pt x="1722" y="1723"/>
                </a:lnTo>
                <a:lnTo>
                  <a:pt x="1722"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373" name="Text Box 50"/>
          <p:cNvSpPr/>
          <p:nvPr/>
        </p:nvSpPr>
        <p:spPr>
          <a:xfrm>
            <a:off x="664200" y="1004760"/>
            <a:ext cx="9442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patient</a:t>
            </a:r>
            <a:endParaRPr b="0" lang="en-US" sz="2000" spc="-1" strike="noStrike">
              <a:solidFill>
                <a:srgbClr val="ffffff"/>
              </a:solidFill>
              <a:latin typeface="Arial"/>
            </a:endParaRPr>
          </a:p>
        </p:txBody>
      </p:sp>
      <p:pic>
        <p:nvPicPr>
          <p:cNvPr id="374" name="Picture 17" descr="j0211949"/>
          <p:cNvPicPr/>
          <p:nvPr/>
        </p:nvPicPr>
        <p:blipFill>
          <a:blip r:embed="rId12"/>
          <a:stretch/>
        </p:blipFill>
        <p:spPr>
          <a:xfrm flipH="1">
            <a:off x="7391520" y="3733920"/>
            <a:ext cx="1365120" cy="846000"/>
          </a:xfrm>
          <a:prstGeom prst="rect">
            <a:avLst/>
          </a:prstGeom>
          <a:ln w="0">
            <a:noFill/>
          </a:ln>
        </p:spPr>
      </p:pic>
      <p:pic>
        <p:nvPicPr>
          <p:cNvPr id="375" name="Picture 56" descr=""/>
          <p:cNvPicPr/>
          <p:nvPr/>
        </p:nvPicPr>
        <p:blipFill>
          <a:blip r:embed="rId13"/>
          <a:stretch/>
        </p:blipFill>
        <p:spPr>
          <a:xfrm>
            <a:off x="7648560" y="4865760"/>
            <a:ext cx="885960" cy="631800"/>
          </a:xfrm>
          <a:prstGeom prst="rect">
            <a:avLst/>
          </a:prstGeom>
          <a:ln w="0">
            <a:noFill/>
          </a:ln>
        </p:spPr>
      </p:pic>
      <p:sp>
        <p:nvSpPr>
          <p:cNvPr id="376" name="Rectangle 58"/>
          <p:cNvSpPr/>
          <p:nvPr/>
        </p:nvSpPr>
        <p:spPr>
          <a:xfrm>
            <a:off x="7695000" y="5465880"/>
            <a:ext cx="811800" cy="261360"/>
          </a:xfrm>
          <a:prstGeom prst="rect">
            <a:avLst/>
          </a:prstGeom>
          <a:noFill/>
          <a:ln w="0">
            <a:noFill/>
          </a:ln>
        </p:spPr>
        <p:style>
          <a:lnRef idx="0"/>
          <a:fillRef idx="0"/>
          <a:effectRef idx="0"/>
          <a:fontRef idx="minor"/>
        </p:style>
        <p:txBody>
          <a:bodyPr wrap="none" lIns="90000" rIns="90000" tIns="46800" bIns="46800">
            <a:sp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Medicine</a:t>
            </a:r>
            <a:endParaRPr b="0" lang="en-US" sz="1100" spc="-1" strike="noStrike">
              <a:solidFill>
                <a:srgbClr val="ffffff"/>
              </a:solidFill>
              <a:latin typeface="Arial"/>
            </a:endParaRPr>
          </a:p>
        </p:txBody>
      </p:sp>
      <p:grpSp>
        <p:nvGrpSpPr>
          <p:cNvPr id="377" name="Group 61"/>
          <p:cNvGrpSpPr/>
          <p:nvPr/>
        </p:nvGrpSpPr>
        <p:grpSpPr>
          <a:xfrm>
            <a:off x="1369080" y="5257800"/>
            <a:ext cx="1721520" cy="1446120"/>
            <a:chOff x="1369080" y="5257800"/>
            <a:chExt cx="1721520" cy="1446120"/>
          </a:xfrm>
        </p:grpSpPr>
        <p:pic>
          <p:nvPicPr>
            <p:cNvPr id="378" name="Picture 30" descr="j0216724"/>
            <p:cNvPicPr/>
            <p:nvPr/>
          </p:nvPicPr>
          <p:blipFill>
            <a:blip r:embed="rId14"/>
            <a:stretch/>
          </p:blipFill>
          <p:spPr>
            <a:xfrm>
              <a:off x="1874880" y="5257800"/>
              <a:ext cx="772920" cy="971280"/>
            </a:xfrm>
            <a:prstGeom prst="rect">
              <a:avLst/>
            </a:prstGeom>
            <a:ln w="0">
              <a:noFill/>
            </a:ln>
          </p:spPr>
        </p:pic>
        <p:sp>
          <p:nvSpPr>
            <p:cNvPr id="379" name="Rectangle 60"/>
            <p:cNvSpPr/>
            <p:nvPr/>
          </p:nvSpPr>
          <p:spPr>
            <a:xfrm>
              <a:off x="1369080" y="6275160"/>
              <a:ext cx="1721520" cy="428760"/>
            </a:xfrm>
            <a:prstGeom prst="rect">
              <a:avLst/>
            </a:prstGeom>
            <a:noFill/>
            <a:ln w="0">
              <a:noFill/>
            </a:ln>
          </p:spPr>
          <p:style>
            <a:lnRef idx="0"/>
            <a:fillRef idx="0"/>
            <a:effectRef idx="0"/>
            <a:fontRef idx="minor"/>
          </p:style>
          <p:txBody>
            <a:bodyPr wrap="none" lIns="90000" rIns="90000" tIns="46800" bIns="46800">
              <a:sp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Trust absent</a:t>
              </a:r>
              <a:endParaRPr b="0" lang="en-US" sz="1100" spc="-1" strike="noStrike">
                <a:solidFill>
                  <a:srgbClr val="ffffff"/>
                </a:solidFill>
                <a:latin typeface="Arial"/>
              </a:endParaRPr>
            </a:p>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without healthworker</a:t>
              </a:r>
              <a:endParaRPr b="0" lang="en-US" sz="1100" spc="-1" strike="noStrike">
                <a:solidFill>
                  <a:srgbClr val="ffffff"/>
                </a:solidFill>
                <a:latin typeface="Arial"/>
              </a:endParaRPr>
            </a:p>
          </p:txBody>
        </p:sp>
      </p:grpSp>
      <p:sp>
        <p:nvSpPr>
          <p:cNvPr id="380" name="Rectangle 43"/>
          <p:cNvSpPr/>
          <p:nvPr/>
        </p:nvSpPr>
        <p:spPr>
          <a:xfrm>
            <a:off x="3048120" y="6095880"/>
            <a:ext cx="5638680" cy="39888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i="1" lang="en-US" sz="2000" spc="-1" strike="noStrike">
                <a:solidFill>
                  <a:srgbClr val="ffff00"/>
                </a:solidFill>
                <a:latin typeface="Arial"/>
              </a:rPr>
              <a:t>Device and connectivity not enough!</a:t>
            </a:r>
            <a:endParaRPr b="0" lang="en-US" sz="2000" spc="-1" strike="noStrike">
              <a:solidFill>
                <a:srgbClr val="ffffff"/>
              </a:solidFill>
              <a:latin typeface="Arial"/>
            </a:endParaRPr>
          </a:p>
        </p:txBody>
      </p:sp>
      <p:sp>
        <p:nvSpPr>
          <p:cNvPr id="381" name="Text Box 51"/>
          <p:cNvSpPr/>
          <p:nvPr/>
        </p:nvSpPr>
        <p:spPr>
          <a:xfrm>
            <a:off x="7572240" y="914400"/>
            <a:ext cx="88956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doctor</a:t>
            </a:r>
            <a:endParaRPr b="0" lang="en-US" sz="2000" spc="-1" strike="noStrike">
              <a:solidFill>
                <a:srgbClr val="ffffff"/>
              </a:solidFill>
              <a:latin typeface="Arial"/>
            </a:endParaRPr>
          </a:p>
        </p:txBody>
      </p:sp>
      <p:pic>
        <p:nvPicPr>
          <p:cNvPr id="382" name="Picture 18" descr="j0240719"/>
          <p:cNvPicPr/>
          <p:nvPr/>
        </p:nvPicPr>
        <p:blipFill>
          <a:blip r:embed="rId15"/>
          <a:stretch/>
        </p:blipFill>
        <p:spPr>
          <a:xfrm>
            <a:off x="7612200" y="1295280"/>
            <a:ext cx="777600" cy="1222560"/>
          </a:xfrm>
          <a:prstGeom prst="rect">
            <a:avLst/>
          </a:prstGeom>
          <a:ln w="9360">
            <a:solidFill>
              <a:srgbClr val="ffffff"/>
            </a:solidFill>
            <a:miter/>
          </a:ln>
        </p:spPr>
      </p:pic>
    </p:spTree>
  </p:cSld>
  <mc:AlternateContent>
    <mc:Choice Requires="p14">
      <p:transition spd="slow" p14:dur="2000"/>
    </mc:Choice>
    <mc:Fallback>
      <p:transition spd="slow"/>
    </mc:Fallback>
  </mc:AlternateContent>
  <p:timing>
    <p:tnLst>
      <p:par>
        <p:cTn id="160" dur="indefinite" restart="never" nodeType="tmRoot">
          <p:childTnLst>
            <p:seq>
              <p:cTn id="161" dur="indefinite" nodeType="mainSeq">
                <p:childTnLst>
                  <p:par>
                    <p:cTn id="162" fill="hold">
                      <p:stCondLst>
                        <p:cond delay="indefinite"/>
                      </p:stCondLst>
                      <p:childTnLst>
                        <p:par>
                          <p:cTn id="163" fill="hold">
                            <p:stCondLst>
                              <p:cond delay="0"/>
                            </p:stCondLst>
                            <p:childTnLst>
                              <p:par>
                                <p:cTn id="164" nodeType="clickEffect" fill="hold" presetClass="entr" presetID="1">
                                  <p:stCondLst>
                                    <p:cond delay="0"/>
                                  </p:stCondLst>
                                  <p:childTnLst>
                                    <p:set>
                                      <p:cBhvr>
                                        <p:cTn id="165" dur="1" fill="hold">
                                          <p:stCondLst>
                                            <p:cond delay="0"/>
                                          </p:stCondLst>
                                        </p:cTn>
                                        <p:tgtEl>
                                          <p:spTgt spid="349"/>
                                        </p:tgtEl>
                                        <p:attrNameLst>
                                          <p:attrName>style.visibility</p:attrName>
                                        </p:attrNameLst>
                                      </p:cBhvr>
                                      <p:to>
                                        <p:strVal val="visible"/>
                                      </p:to>
                                    </p:set>
                                  </p:childTnLst>
                                </p:cTn>
                              </p:par>
                              <p:par>
                                <p:cTn id="166" nodeType="withEffect" fill="hold" presetClass="entr" presetID="1">
                                  <p:stCondLst>
                                    <p:cond delay="0"/>
                                  </p:stCondLst>
                                  <p:childTnLst>
                                    <p:set>
                                      <p:cBhvr>
                                        <p:cTn id="167" dur="1" fill="hold">
                                          <p:stCondLst>
                                            <p:cond delay="0"/>
                                          </p:stCondLst>
                                        </p:cTn>
                                        <p:tgtEl>
                                          <p:spTgt spid="352"/>
                                        </p:tgtEl>
                                        <p:attrNameLst>
                                          <p:attrName>style.visibility</p:attrName>
                                        </p:attrNameLst>
                                      </p:cBhvr>
                                      <p:to>
                                        <p:strVal val="visible"/>
                                      </p:to>
                                    </p:set>
                                  </p:childTnLst>
                                </p:cTn>
                              </p:par>
                              <p:par>
                                <p:cTn id="168" nodeType="withEffect" fill="hold" presetClass="entr" presetID="1">
                                  <p:stCondLst>
                                    <p:cond delay="0"/>
                                  </p:stCondLst>
                                  <p:childTnLst>
                                    <p:set>
                                      <p:cBhvr>
                                        <p:cTn id="169" dur="1" fill="hold">
                                          <p:stCondLst>
                                            <p:cond delay="0"/>
                                          </p:stCondLst>
                                        </p:cTn>
                                        <p:tgtEl>
                                          <p:spTgt spid="355"/>
                                        </p:tgtEl>
                                        <p:attrNameLst>
                                          <p:attrName>style.visibility</p:attrName>
                                        </p:attrNameLst>
                                      </p:cBhvr>
                                      <p:to>
                                        <p:strVal val="visible"/>
                                      </p:to>
                                    </p:set>
                                  </p:childTnLst>
                                </p:cTn>
                              </p:par>
                              <p:par>
                                <p:cTn id="170" nodeType="withEffect" fill="hold" presetClass="entr" presetID="1">
                                  <p:stCondLst>
                                    <p:cond delay="0"/>
                                  </p:stCondLst>
                                  <p:childTnLst>
                                    <p:set>
                                      <p:cBhvr>
                                        <p:cTn id="171" dur="1" fill="hold">
                                          <p:stCondLst>
                                            <p:cond delay="0"/>
                                          </p:stCondLst>
                                        </p:cTn>
                                        <p:tgtEl>
                                          <p:spTgt spid="358"/>
                                        </p:tgtEl>
                                        <p:attrNameLst>
                                          <p:attrName>style.visibility</p:attrName>
                                        </p:attrNameLst>
                                      </p:cBhvr>
                                      <p:to>
                                        <p:strVal val="visible"/>
                                      </p:to>
                                    </p:set>
                                  </p:childTnLst>
                                </p:cTn>
                              </p:par>
                              <p:par>
                                <p:cTn id="172" nodeType="withEffect" fill="hold" presetClass="entr" presetID="1">
                                  <p:stCondLst>
                                    <p:cond delay="0"/>
                                  </p:stCondLst>
                                  <p:childTnLst>
                                    <p:set>
                                      <p:cBhvr>
                                        <p:cTn id="173" dur="1" fill="hold">
                                          <p:stCondLst>
                                            <p:cond delay="0"/>
                                          </p:stCondLst>
                                        </p:cTn>
                                        <p:tgtEl>
                                          <p:spTgt spid="361"/>
                                        </p:tgtEl>
                                        <p:attrNameLst>
                                          <p:attrName>style.visibility</p:attrName>
                                        </p:attrNameLst>
                                      </p:cBhvr>
                                      <p:to>
                                        <p:strVal val="visible"/>
                                      </p:to>
                                    </p:set>
                                  </p:childTnLst>
                                </p:cTn>
                              </p:par>
                              <p:par>
                                <p:cTn id="174" nodeType="withEffect" fill="hold" presetClass="entr" presetID="1">
                                  <p:stCondLst>
                                    <p:cond delay="0"/>
                                  </p:stCondLst>
                                  <p:childTnLst>
                                    <p:set>
                                      <p:cBhvr>
                                        <p:cTn id="175" dur="1" fill="hold">
                                          <p:stCondLst>
                                            <p:cond delay="0"/>
                                          </p:stCondLst>
                                        </p:cTn>
                                        <p:tgtEl>
                                          <p:spTgt spid="364"/>
                                        </p:tgtEl>
                                        <p:attrNameLst>
                                          <p:attrName>style.visibility</p:attrName>
                                        </p:attrNameLst>
                                      </p:cBhvr>
                                      <p:to>
                                        <p:strVal val="visible"/>
                                      </p:to>
                                    </p:set>
                                  </p:childTnLst>
                                </p:cTn>
                              </p:par>
                              <p:par>
                                <p:cTn id="176" nodeType="withEffect" fill="hold" presetClass="entr" presetID="1">
                                  <p:stCondLst>
                                    <p:cond delay="0"/>
                                  </p:stCondLst>
                                  <p:childTnLst>
                                    <p:set>
                                      <p:cBhvr>
                                        <p:cTn id="177" dur="1" fill="hold">
                                          <p:stCondLst>
                                            <p:cond delay="0"/>
                                          </p:stCondLst>
                                        </p:cTn>
                                        <p:tgtEl>
                                          <p:spTgt spid="365"/>
                                        </p:tgtEl>
                                        <p:attrNameLst>
                                          <p:attrName>style.visibility</p:attrName>
                                        </p:attrNameLst>
                                      </p:cBhvr>
                                      <p:to>
                                        <p:strVal val="visible"/>
                                      </p:to>
                                    </p:set>
                                  </p:childTnLst>
                                </p:cTn>
                              </p:par>
                              <p:par>
                                <p:cTn id="178" nodeType="withEffect" fill="hold" presetClass="entr" presetID="1">
                                  <p:stCondLst>
                                    <p:cond delay="0"/>
                                  </p:stCondLst>
                                  <p:childTnLst>
                                    <p:set>
                                      <p:cBhvr>
                                        <p:cTn id="179" dur="1" fill="hold">
                                          <p:stCondLst>
                                            <p:cond delay="0"/>
                                          </p:stCondLst>
                                        </p:cTn>
                                        <p:tgtEl>
                                          <p:spTgt spid="366"/>
                                        </p:tgtEl>
                                        <p:attrNameLst>
                                          <p:attrName>style.visibility</p:attrName>
                                        </p:attrNameLst>
                                      </p:cBhvr>
                                      <p:to>
                                        <p:strVal val="visible"/>
                                      </p:to>
                                    </p:set>
                                  </p:childTnLst>
                                </p:cTn>
                              </p:par>
                              <p:par>
                                <p:cTn id="180" nodeType="withEffect" fill="hold" presetClass="entr" presetID="1">
                                  <p:stCondLst>
                                    <p:cond delay="0"/>
                                  </p:stCondLst>
                                  <p:childTnLst>
                                    <p:set>
                                      <p:cBhvr>
                                        <p:cTn id="181" dur="1" fill="hold">
                                          <p:stCondLst>
                                            <p:cond delay="0"/>
                                          </p:stCondLst>
                                        </p:cTn>
                                        <p:tgtEl>
                                          <p:spTgt spid="367"/>
                                        </p:tgtEl>
                                        <p:attrNameLst>
                                          <p:attrName>style.visibility</p:attrName>
                                        </p:attrNameLst>
                                      </p:cBhvr>
                                      <p:to>
                                        <p:strVal val="visible"/>
                                      </p:to>
                                    </p:set>
                                  </p:childTnLst>
                                </p:cTn>
                              </p:par>
                              <p:par>
                                <p:cTn id="182" nodeType="withEffect" fill="hold" presetClass="entr" presetID="1">
                                  <p:stCondLst>
                                    <p:cond delay="0"/>
                                  </p:stCondLst>
                                  <p:childTnLst>
                                    <p:set>
                                      <p:cBhvr>
                                        <p:cTn id="183" dur="1" fill="hold">
                                          <p:stCondLst>
                                            <p:cond delay="0"/>
                                          </p:stCondLst>
                                        </p:cTn>
                                        <p:tgtEl>
                                          <p:spTgt spid="368"/>
                                        </p:tgtEl>
                                        <p:attrNameLst>
                                          <p:attrName>style.visibility</p:attrName>
                                        </p:attrNameLst>
                                      </p:cBhvr>
                                      <p:to>
                                        <p:strVal val="visible"/>
                                      </p:to>
                                    </p:set>
                                  </p:childTnLst>
                                </p:cTn>
                              </p:par>
                              <p:par>
                                <p:cTn id="184" nodeType="withEffect" fill="hold" presetClass="entr" presetID="1">
                                  <p:stCondLst>
                                    <p:cond delay="0"/>
                                  </p:stCondLst>
                                  <p:childTnLst>
                                    <p:set>
                                      <p:cBhvr>
                                        <p:cTn id="185" dur="1" fill="hold">
                                          <p:stCondLst>
                                            <p:cond delay="0"/>
                                          </p:stCondLst>
                                        </p:cTn>
                                        <p:tgtEl>
                                          <p:spTgt spid="369"/>
                                        </p:tgtEl>
                                        <p:attrNameLst>
                                          <p:attrName>style.visibility</p:attrName>
                                        </p:attrNameLst>
                                      </p:cBhvr>
                                      <p:to>
                                        <p:strVal val="visible"/>
                                      </p:to>
                                    </p:set>
                                  </p:childTnLst>
                                </p:cTn>
                              </p:par>
                              <p:par>
                                <p:cTn id="186" nodeType="withEffect" fill="hold" presetClass="entr" presetID="1">
                                  <p:stCondLst>
                                    <p:cond delay="0"/>
                                  </p:stCondLst>
                                  <p:childTnLst>
                                    <p:set>
                                      <p:cBhvr>
                                        <p:cTn id="187" dur="1" fill="hold">
                                          <p:stCondLst>
                                            <p:cond delay="0"/>
                                          </p:stCondLst>
                                        </p:cTn>
                                        <p:tgtEl>
                                          <p:spTgt spid="372"/>
                                        </p:tgtEl>
                                        <p:attrNameLst>
                                          <p:attrName>style.visibility</p:attrName>
                                        </p:attrNameLst>
                                      </p:cBhvr>
                                      <p:to>
                                        <p:strVal val="visible"/>
                                      </p:to>
                                    </p:set>
                                  </p:childTnLst>
                                </p:cTn>
                              </p:par>
                              <p:par>
                                <p:cTn id="188" nodeType="withEffect" fill="hold" presetClass="entr" presetID="1">
                                  <p:stCondLst>
                                    <p:cond delay="0"/>
                                  </p:stCondLst>
                                  <p:childTnLst>
                                    <p:set>
                                      <p:cBhvr>
                                        <p:cTn id="189" dur="1" fill="hold">
                                          <p:stCondLst>
                                            <p:cond delay="0"/>
                                          </p:stCondLst>
                                        </p:cTn>
                                        <p:tgtEl>
                                          <p:spTgt spid="374"/>
                                        </p:tgtEl>
                                        <p:attrNameLst>
                                          <p:attrName>style.visibility</p:attrName>
                                        </p:attrNameLst>
                                      </p:cBhvr>
                                      <p:to>
                                        <p:strVal val="visible"/>
                                      </p:to>
                                    </p:set>
                                  </p:childTnLst>
                                </p:cTn>
                              </p:par>
                              <p:par>
                                <p:cTn id="190" nodeType="withEffect" fill="hold" presetClass="entr" presetID="1">
                                  <p:stCondLst>
                                    <p:cond delay="0"/>
                                  </p:stCondLst>
                                  <p:childTnLst>
                                    <p:set>
                                      <p:cBhvr>
                                        <p:cTn id="191" dur="1" fill="hold">
                                          <p:stCondLst>
                                            <p:cond delay="0"/>
                                          </p:stCondLst>
                                        </p:cTn>
                                        <p:tgtEl>
                                          <p:spTgt spid="375"/>
                                        </p:tgtEl>
                                        <p:attrNameLst>
                                          <p:attrName>style.visibility</p:attrName>
                                        </p:attrNameLst>
                                      </p:cBhvr>
                                      <p:to>
                                        <p:strVal val="visible"/>
                                      </p:to>
                                    </p:set>
                                  </p:childTnLst>
                                </p:cTn>
                              </p:par>
                              <p:par>
                                <p:cTn id="192" nodeType="withEffect" fill="hold" presetClass="entr" presetID="1">
                                  <p:stCondLst>
                                    <p:cond delay="0"/>
                                  </p:stCondLst>
                                  <p:childTnLst>
                                    <p:set>
                                      <p:cBhvr>
                                        <p:cTn id="193" dur="1" fill="hold">
                                          <p:stCondLst>
                                            <p:cond delay="0"/>
                                          </p:stCondLst>
                                        </p:cTn>
                                        <p:tgtEl>
                                          <p:spTgt spid="376"/>
                                        </p:tgtEl>
                                        <p:attrNameLst>
                                          <p:attrName>style.visibility</p:attrName>
                                        </p:attrNameLst>
                                      </p:cBhvr>
                                      <p:to>
                                        <p:strVal val="visible"/>
                                      </p:to>
                                    </p:set>
                                  </p:childTnLst>
                                </p:cTn>
                              </p:par>
                              <p:par>
                                <p:cTn id="194" nodeType="withEffect" fill="hold" presetClass="entr" presetID="1">
                                  <p:stCondLst>
                                    <p:cond delay="0"/>
                                  </p:stCondLst>
                                  <p:childTnLst>
                                    <p:set>
                                      <p:cBhvr>
                                        <p:cTn id="195" dur="1" fill="hold">
                                          <p:stCondLst>
                                            <p:cond delay="0"/>
                                          </p:stCondLst>
                                        </p:cTn>
                                        <p:tgtEl>
                                          <p:spTgt spid="345"/>
                                        </p:tgtEl>
                                        <p:attrNameLst>
                                          <p:attrName>style.visibility</p:attrName>
                                        </p:attrNameLst>
                                      </p:cBhvr>
                                      <p:to>
                                        <p:strVal val="visible"/>
                                      </p:to>
                                    </p:set>
                                  </p:childTnLst>
                                </p:cTn>
                              </p:par>
                              <p:par>
                                <p:cTn id="196" nodeType="withEffect" fill="hold" presetClass="entr" presetID="1">
                                  <p:stCondLst>
                                    <p:cond delay="0"/>
                                  </p:stCondLst>
                                  <p:childTnLst>
                                    <p:set>
                                      <p:cBhvr>
                                        <p:cTn id="197" dur="1" fill="hold">
                                          <p:stCondLst>
                                            <p:cond delay="0"/>
                                          </p:stCondLst>
                                        </p:cTn>
                                        <p:tgtEl>
                                          <p:spTgt spid="377"/>
                                        </p:tgtEl>
                                        <p:attrNameLst>
                                          <p:attrName>style.visibility</p:attrName>
                                        </p:attrNameLst>
                                      </p:cBhvr>
                                      <p:to>
                                        <p:strVal val="visible"/>
                                      </p:to>
                                    </p:set>
                                  </p:childTnLst>
                                </p:cTn>
                              </p:par>
                              <p:par>
                                <p:cTn id="198" nodeType="withEffect" fill="hold" presetClass="entr" presetID="1">
                                  <p:stCondLst>
                                    <p:cond delay="0"/>
                                  </p:stCondLst>
                                  <p:childTnLst>
                                    <p:set>
                                      <p:cBhvr>
                                        <p:cTn id="199"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
          <p:cNvSpPr txBox="1"/>
          <p:nvPr/>
        </p:nvSpPr>
        <p:spPr>
          <a:xfrm>
            <a:off x="457200" y="228240"/>
            <a:ext cx="8229600" cy="609480"/>
          </a:xfrm>
          <a:prstGeom prst="rect">
            <a:avLst/>
          </a:prstGeom>
          <a:noFill/>
          <a:ln w="0">
            <a:noFill/>
          </a:ln>
        </p:spPr>
        <p:txBody>
          <a:bodyPr anchor="ctr">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ffffff"/>
                </a:solidFill>
                <a:latin typeface="Tahoma"/>
              </a:rPr>
              <a:t>Rural Telemedicine with new device?</a:t>
            </a:r>
            <a:endParaRPr b="0" lang="en-US" sz="3600" spc="-1" strike="noStrike">
              <a:solidFill>
                <a:srgbClr val="e3ebf1"/>
              </a:solidFill>
              <a:latin typeface="Arial"/>
            </a:endParaRPr>
          </a:p>
        </p:txBody>
      </p:sp>
      <p:pic>
        <p:nvPicPr>
          <p:cNvPr id="384" name="Picture 9" descr="farmer small"/>
          <p:cNvPicPr/>
          <p:nvPr/>
        </p:nvPicPr>
        <p:blipFill>
          <a:blip r:embed="rId1"/>
          <a:stretch/>
        </p:blipFill>
        <p:spPr>
          <a:xfrm>
            <a:off x="762120" y="1371600"/>
            <a:ext cx="761760" cy="1079640"/>
          </a:xfrm>
          <a:prstGeom prst="rect">
            <a:avLst/>
          </a:prstGeom>
          <a:ln w="9360">
            <a:solidFill>
              <a:srgbClr val="ffffff"/>
            </a:solidFill>
            <a:miter/>
          </a:ln>
        </p:spPr>
      </p:pic>
      <p:grpSp>
        <p:nvGrpSpPr>
          <p:cNvPr id="385" name="Group 39"/>
          <p:cNvGrpSpPr/>
          <p:nvPr/>
        </p:nvGrpSpPr>
        <p:grpSpPr>
          <a:xfrm>
            <a:off x="1644480" y="1387440"/>
            <a:ext cx="1071720" cy="1000080"/>
            <a:chOff x="1644480" y="1387440"/>
            <a:chExt cx="1071720" cy="1000080"/>
          </a:xfrm>
        </p:grpSpPr>
        <p:pic>
          <p:nvPicPr>
            <p:cNvPr id="386" name="Picture 32" descr="http://tbn0.google.com/images?q=tbn:AuetC6LJxZDJpM:http://cache.viewimages.com/xc/1468183.jpg%3Fv%3D1%26c%3DViewImages%26k%3D2%26d%3D17A4AD9FDB9CF1939057D9939C83F106598C4048D1C7225D5A5397277B4DC33E"/>
            <p:cNvPicPr/>
            <p:nvPr/>
          </p:nvPicPr>
          <p:blipFill>
            <a:blip r:embed="rId2"/>
            <a:stretch/>
          </p:blipFill>
          <p:spPr>
            <a:xfrm>
              <a:off x="1715760" y="1816200"/>
              <a:ext cx="876600" cy="571320"/>
            </a:xfrm>
            <a:prstGeom prst="rect">
              <a:avLst/>
            </a:prstGeom>
            <a:ln w="0">
              <a:noFill/>
            </a:ln>
          </p:spPr>
        </p:pic>
        <p:sp>
          <p:nvSpPr>
            <p:cNvPr id="387" name="Rectangle 41"/>
            <p:cNvSpPr/>
            <p:nvPr/>
          </p:nvSpPr>
          <p:spPr>
            <a:xfrm>
              <a:off x="1644480" y="1387440"/>
              <a:ext cx="1071720" cy="4287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Low literacy in local lang</a:t>
              </a:r>
              <a:endParaRPr b="0" lang="en-US" sz="1100" spc="-1" strike="noStrike">
                <a:solidFill>
                  <a:srgbClr val="ffffff"/>
                </a:solidFill>
                <a:latin typeface="Arial"/>
              </a:endParaRPr>
            </a:p>
          </p:txBody>
        </p:sp>
      </p:grpSp>
      <p:grpSp>
        <p:nvGrpSpPr>
          <p:cNvPr id="388" name="Group 45"/>
          <p:cNvGrpSpPr/>
          <p:nvPr/>
        </p:nvGrpSpPr>
        <p:grpSpPr>
          <a:xfrm>
            <a:off x="447840" y="2590920"/>
            <a:ext cx="1428480" cy="1047240"/>
            <a:chOff x="447840" y="2590920"/>
            <a:chExt cx="1428480" cy="1047240"/>
          </a:xfrm>
        </p:grpSpPr>
        <p:pic>
          <p:nvPicPr>
            <p:cNvPr id="389" name="Picture 7" descr="C:\Users\aratan\AppData\Local\Microsoft\Windows\Temporary Internet Files\Content.IE5\RWCZXBOJ\MCj02337780000[1].wmf"/>
            <p:cNvPicPr/>
            <p:nvPr/>
          </p:nvPicPr>
          <p:blipFill>
            <a:blip r:embed="rId3"/>
            <a:stretch/>
          </p:blipFill>
          <p:spPr>
            <a:xfrm>
              <a:off x="662040" y="2590920"/>
              <a:ext cx="1071360" cy="866880"/>
            </a:xfrm>
            <a:prstGeom prst="rect">
              <a:avLst/>
            </a:prstGeom>
            <a:ln w="0">
              <a:noFill/>
            </a:ln>
          </p:spPr>
        </p:pic>
        <p:sp>
          <p:nvSpPr>
            <p:cNvPr id="390" name="Rectangle 47"/>
            <p:cNvSpPr/>
            <p:nvPr/>
          </p:nvSpPr>
          <p:spPr>
            <a:xfrm>
              <a:off x="447840" y="3376800"/>
              <a:ext cx="142848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No bank account</a:t>
              </a:r>
              <a:endParaRPr b="0" lang="en-US" sz="1100" spc="-1" strike="noStrike">
                <a:solidFill>
                  <a:srgbClr val="ffffff"/>
                </a:solidFill>
                <a:latin typeface="Arial"/>
              </a:endParaRPr>
            </a:p>
          </p:txBody>
        </p:sp>
      </p:grpSp>
      <p:grpSp>
        <p:nvGrpSpPr>
          <p:cNvPr id="391" name="Group 80"/>
          <p:cNvGrpSpPr/>
          <p:nvPr/>
        </p:nvGrpSpPr>
        <p:grpSpPr>
          <a:xfrm>
            <a:off x="1765440" y="2652840"/>
            <a:ext cx="928440" cy="1071720"/>
            <a:chOff x="1765440" y="2652840"/>
            <a:chExt cx="928440" cy="1071720"/>
          </a:xfrm>
        </p:grpSpPr>
        <p:pic>
          <p:nvPicPr>
            <p:cNvPr id="392" name="Picture 2" descr="C:\Users\aratan\Pictures\2007-07-17 kesla\kesla 022.JPG"/>
            <p:cNvPicPr/>
            <p:nvPr/>
          </p:nvPicPr>
          <p:blipFill>
            <a:blip r:embed="rId4"/>
            <a:stretch/>
          </p:blipFill>
          <p:spPr>
            <a:xfrm>
              <a:off x="1908000" y="2652840"/>
              <a:ext cx="654120" cy="857160"/>
            </a:xfrm>
            <a:prstGeom prst="rect">
              <a:avLst/>
            </a:prstGeom>
            <a:ln w="0">
              <a:noFill/>
            </a:ln>
          </p:spPr>
        </p:pic>
        <p:sp>
          <p:nvSpPr>
            <p:cNvPr id="393" name="Rectangle 74"/>
            <p:cNvSpPr/>
            <p:nvPr/>
          </p:nvSpPr>
          <p:spPr>
            <a:xfrm>
              <a:off x="1765440" y="3295800"/>
              <a:ext cx="928440" cy="4287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Expensive credit</a:t>
              </a:r>
              <a:endParaRPr b="0" lang="en-US" sz="1100" spc="-1" strike="noStrike">
                <a:solidFill>
                  <a:srgbClr val="ffffff"/>
                </a:solidFill>
                <a:latin typeface="Arial"/>
              </a:endParaRPr>
            </a:p>
          </p:txBody>
        </p:sp>
      </p:grpSp>
      <p:grpSp>
        <p:nvGrpSpPr>
          <p:cNvPr id="394" name="Group 79"/>
          <p:cNvGrpSpPr/>
          <p:nvPr/>
        </p:nvGrpSpPr>
        <p:grpSpPr>
          <a:xfrm>
            <a:off x="2716200" y="2751120"/>
            <a:ext cx="1143000" cy="785160"/>
            <a:chOff x="2716200" y="2751120"/>
            <a:chExt cx="1143000" cy="785160"/>
          </a:xfrm>
        </p:grpSpPr>
        <p:pic>
          <p:nvPicPr>
            <p:cNvPr id="395" name="Picture 25" descr="http://tbn0.google.com/images?q=tbn:O07lK5s90D6UZM:http://www.nritaxservices.com/tax_pan_clip_image002.jpg"/>
            <p:cNvPicPr/>
            <p:nvPr/>
          </p:nvPicPr>
          <p:blipFill>
            <a:blip r:embed="rId5"/>
            <a:stretch/>
          </p:blipFill>
          <p:spPr>
            <a:xfrm>
              <a:off x="2858760" y="2751120"/>
              <a:ext cx="849240" cy="571680"/>
            </a:xfrm>
            <a:prstGeom prst="rect">
              <a:avLst/>
            </a:prstGeom>
            <a:ln w="0">
              <a:noFill/>
            </a:ln>
          </p:spPr>
        </p:pic>
        <p:sp>
          <p:nvSpPr>
            <p:cNvPr id="396" name="Rectangle 73"/>
            <p:cNvSpPr/>
            <p:nvPr/>
          </p:nvSpPr>
          <p:spPr>
            <a:xfrm>
              <a:off x="2716200" y="3274920"/>
              <a:ext cx="114300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No unique ID</a:t>
              </a:r>
              <a:endParaRPr b="0" lang="en-US" sz="1100" spc="-1" strike="noStrike">
                <a:solidFill>
                  <a:srgbClr val="ffffff"/>
                </a:solidFill>
                <a:latin typeface="Arial"/>
              </a:endParaRPr>
            </a:p>
          </p:txBody>
        </p:sp>
      </p:grpSp>
      <p:grpSp>
        <p:nvGrpSpPr>
          <p:cNvPr id="397" name="Group 83"/>
          <p:cNvGrpSpPr/>
          <p:nvPr/>
        </p:nvGrpSpPr>
        <p:grpSpPr>
          <a:xfrm>
            <a:off x="627120" y="3809880"/>
            <a:ext cx="1071360" cy="761400"/>
            <a:chOff x="627120" y="3809880"/>
            <a:chExt cx="1071360" cy="761400"/>
          </a:xfrm>
        </p:grpSpPr>
        <p:sp>
          <p:nvSpPr>
            <p:cNvPr id="398" name="Rectangle 72"/>
            <p:cNvSpPr/>
            <p:nvPr/>
          </p:nvSpPr>
          <p:spPr>
            <a:xfrm>
              <a:off x="627120" y="4309920"/>
              <a:ext cx="1071360" cy="2613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Poor roads</a:t>
              </a:r>
              <a:endParaRPr b="0" lang="en-US" sz="1100" spc="-1" strike="noStrike">
                <a:solidFill>
                  <a:srgbClr val="ffffff"/>
                </a:solidFill>
                <a:latin typeface="Arial"/>
              </a:endParaRPr>
            </a:p>
          </p:txBody>
        </p:sp>
        <p:pic>
          <p:nvPicPr>
            <p:cNvPr id="399" name="Picture 34" descr="http://tbn0.google.com/images?q=tbn:Af91rtaAxNJnAM:http://www.tribuneindia.com/2006/20060920/jplus2.jpg"/>
            <p:cNvPicPr/>
            <p:nvPr/>
          </p:nvPicPr>
          <p:blipFill>
            <a:blip r:embed="rId6"/>
            <a:stretch/>
          </p:blipFill>
          <p:spPr>
            <a:xfrm>
              <a:off x="739800" y="3809880"/>
              <a:ext cx="744480" cy="527040"/>
            </a:xfrm>
            <a:prstGeom prst="rect">
              <a:avLst/>
            </a:prstGeom>
            <a:ln w="0">
              <a:noFill/>
            </a:ln>
          </p:spPr>
        </p:pic>
      </p:grpSp>
      <p:grpSp>
        <p:nvGrpSpPr>
          <p:cNvPr id="400" name="Group 82"/>
          <p:cNvGrpSpPr/>
          <p:nvPr/>
        </p:nvGrpSpPr>
        <p:grpSpPr>
          <a:xfrm>
            <a:off x="733320" y="4876920"/>
            <a:ext cx="857520" cy="1096200"/>
            <a:chOff x="733320" y="4876920"/>
            <a:chExt cx="857520" cy="1096200"/>
          </a:xfrm>
        </p:grpSpPr>
        <p:pic>
          <p:nvPicPr>
            <p:cNvPr id="401" name="Picture 28" descr=""/>
            <p:cNvPicPr/>
            <p:nvPr/>
          </p:nvPicPr>
          <p:blipFill>
            <a:blip r:embed="rId7"/>
            <a:stretch/>
          </p:blipFill>
          <p:spPr>
            <a:xfrm>
              <a:off x="733320" y="4876920"/>
              <a:ext cx="724320" cy="542880"/>
            </a:xfrm>
            <a:prstGeom prst="rect">
              <a:avLst/>
            </a:prstGeom>
            <a:ln w="0">
              <a:noFill/>
            </a:ln>
          </p:spPr>
        </p:pic>
        <p:sp>
          <p:nvSpPr>
            <p:cNvPr id="402" name="Rectangle 71"/>
            <p:cNvSpPr/>
            <p:nvPr/>
          </p:nvSpPr>
          <p:spPr>
            <a:xfrm>
              <a:off x="733320" y="5376960"/>
              <a:ext cx="857520" cy="596160"/>
            </a:xfrm>
            <a:prstGeom prst="rect">
              <a:avLst/>
            </a:prstGeom>
            <a:solidFill>
              <a:srgbClr val="000000"/>
            </a:solidFill>
            <a:ln w="25560">
              <a:solidFill>
                <a:srgbClr val="000000"/>
              </a:solidFill>
              <a:miter/>
            </a:ln>
          </p:spPr>
          <p:style>
            <a:lnRef idx="0"/>
            <a:fillRef idx="0"/>
            <a:effectRef idx="0"/>
            <a:fontRef idx="minor"/>
          </p:style>
          <p:txBody>
            <a:bodyPr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Poor access to drugs</a:t>
              </a:r>
              <a:endParaRPr b="0" lang="en-US" sz="1100" spc="-1" strike="noStrike">
                <a:solidFill>
                  <a:srgbClr val="ffffff"/>
                </a:solidFill>
                <a:latin typeface="Arial"/>
              </a:endParaRPr>
            </a:p>
          </p:txBody>
        </p:sp>
      </p:grpSp>
      <p:sp>
        <p:nvSpPr>
          <p:cNvPr id="403" name="Line 36"/>
          <p:cNvSpPr/>
          <p:nvPr/>
        </p:nvSpPr>
        <p:spPr>
          <a:xfrm>
            <a:off x="4114800" y="3048120"/>
            <a:ext cx="34290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sp>
        <p:nvSpPr>
          <p:cNvPr id="404" name="Line 37"/>
          <p:cNvSpPr/>
          <p:nvPr/>
        </p:nvSpPr>
        <p:spPr>
          <a:xfrm>
            <a:off x="1981080" y="4114800"/>
            <a:ext cx="52578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sp>
        <p:nvSpPr>
          <p:cNvPr id="405" name="AutoShape 23"/>
          <p:cNvSpPr/>
          <p:nvPr/>
        </p:nvSpPr>
        <p:spPr>
          <a:xfrm rot="2700000">
            <a:off x="3967200" y="3581280"/>
            <a:ext cx="1092240" cy="1092240"/>
          </a:xfrm>
          <a:custGeom>
            <a:avLst/>
            <a:gdLst/>
            <a:ahLst/>
            <a:rect l="0" t="0" r="r" b="b"/>
            <a:pathLst>
              <a:path w="3036" h="3036">
                <a:moveTo>
                  <a:pt x="1311" y="0"/>
                </a:moveTo>
                <a:lnTo>
                  <a:pt x="1723" y="0"/>
                </a:lnTo>
                <a:lnTo>
                  <a:pt x="1723" y="1311"/>
                </a:lnTo>
                <a:lnTo>
                  <a:pt x="3035" y="1311"/>
                </a:lnTo>
                <a:lnTo>
                  <a:pt x="3035" y="1723"/>
                </a:lnTo>
                <a:lnTo>
                  <a:pt x="1723" y="1723"/>
                </a:lnTo>
                <a:lnTo>
                  <a:pt x="1723"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406" name="AutoShape 23"/>
          <p:cNvSpPr/>
          <p:nvPr/>
        </p:nvSpPr>
        <p:spPr>
          <a:xfrm rot="2700000">
            <a:off x="5486400" y="2514600"/>
            <a:ext cx="1092240" cy="1092240"/>
          </a:xfrm>
          <a:custGeom>
            <a:avLst/>
            <a:gdLst/>
            <a:ahLst/>
            <a:rect l="0" t="0" r="r" b="b"/>
            <a:pathLst>
              <a:path w="3036" h="3036">
                <a:moveTo>
                  <a:pt x="1311" y="0"/>
                </a:moveTo>
                <a:lnTo>
                  <a:pt x="1723" y="0"/>
                </a:lnTo>
                <a:lnTo>
                  <a:pt x="1723" y="1311"/>
                </a:lnTo>
                <a:lnTo>
                  <a:pt x="3035" y="1311"/>
                </a:lnTo>
                <a:lnTo>
                  <a:pt x="3035" y="1723"/>
                </a:lnTo>
                <a:lnTo>
                  <a:pt x="1723" y="1723"/>
                </a:lnTo>
                <a:lnTo>
                  <a:pt x="1723"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407" name="Line 40"/>
          <p:cNvSpPr/>
          <p:nvPr/>
        </p:nvSpPr>
        <p:spPr>
          <a:xfrm>
            <a:off x="1981080" y="5181480"/>
            <a:ext cx="5257800" cy="0"/>
          </a:xfrm>
          <a:prstGeom prst="line">
            <a:avLst/>
          </a:prstGeom>
          <a:ln cap="rnd" w="25560">
            <a:solidFill>
              <a:srgbClr val="ffffff"/>
            </a:solidFill>
            <a:custDash>
              <a:ds d="100000" sp="1000"/>
            </a:custDash>
            <a:miter/>
            <a:headEnd len="lg" type="stealth" w="lg"/>
            <a:tailEnd len="lg" type="stealth" w="lg"/>
          </a:ln>
        </p:spPr>
        <p:style>
          <a:lnRef idx="0"/>
          <a:fillRef idx="0"/>
          <a:effectRef idx="0"/>
          <a:fontRef idx="minor"/>
        </p:style>
      </p:sp>
      <p:grpSp>
        <p:nvGrpSpPr>
          <p:cNvPr id="408" name="Group 42"/>
          <p:cNvGrpSpPr/>
          <p:nvPr/>
        </p:nvGrpSpPr>
        <p:grpSpPr>
          <a:xfrm>
            <a:off x="7619760" y="2819520"/>
            <a:ext cx="956520" cy="794520"/>
            <a:chOff x="7619760" y="2819520"/>
            <a:chExt cx="956520" cy="794520"/>
          </a:xfrm>
        </p:grpSpPr>
        <p:pic>
          <p:nvPicPr>
            <p:cNvPr id="409" name="Picture 13" descr="american_express_html"/>
            <p:cNvPicPr/>
            <p:nvPr/>
          </p:nvPicPr>
          <p:blipFill>
            <a:blip r:embed="rId8"/>
            <a:stretch/>
          </p:blipFill>
          <p:spPr>
            <a:xfrm>
              <a:off x="7696080" y="2819520"/>
              <a:ext cx="790560" cy="527040"/>
            </a:xfrm>
            <a:prstGeom prst="rect">
              <a:avLst/>
            </a:prstGeom>
            <a:ln w="0">
              <a:noFill/>
            </a:ln>
          </p:spPr>
        </p:pic>
        <p:sp>
          <p:nvSpPr>
            <p:cNvPr id="410" name="Rectangle 44"/>
            <p:cNvSpPr/>
            <p:nvPr/>
          </p:nvSpPr>
          <p:spPr>
            <a:xfrm>
              <a:off x="7619760" y="3352680"/>
              <a:ext cx="956520" cy="261360"/>
            </a:xfrm>
            <a:prstGeom prst="rect">
              <a:avLst/>
            </a:prstGeom>
            <a:noFill/>
            <a:ln w="0">
              <a:noFill/>
            </a:ln>
          </p:spPr>
          <p:style>
            <a:lnRef idx="0"/>
            <a:fillRef idx="0"/>
            <a:effectRef idx="0"/>
            <a:fontRef idx="minor"/>
          </p:style>
          <p:txBody>
            <a:bodyPr wrap="none" lIns="90000" rIns="90000" tIns="46800" bIns="46800">
              <a:spAutoFit/>
            </a:bodyPr>
            <a:p>
              <a:pPr>
                <a:lnSpc>
                  <a:spcPct val="100000"/>
                </a:lnSpc>
                <a:spcBef>
                  <a:spcPts val="68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Credit card</a:t>
              </a:r>
              <a:endParaRPr b="0" lang="en-US" sz="1100" spc="-1" strike="noStrike">
                <a:solidFill>
                  <a:srgbClr val="ffffff"/>
                </a:solidFill>
                <a:latin typeface="Arial"/>
              </a:endParaRPr>
            </a:p>
          </p:txBody>
        </p:sp>
      </p:grpSp>
      <p:sp>
        <p:nvSpPr>
          <p:cNvPr id="411" name="AutoShape 23"/>
          <p:cNvSpPr/>
          <p:nvPr/>
        </p:nvSpPr>
        <p:spPr>
          <a:xfrm rot="2700000">
            <a:off x="3962520" y="4637160"/>
            <a:ext cx="1092240" cy="1092240"/>
          </a:xfrm>
          <a:custGeom>
            <a:avLst/>
            <a:gdLst/>
            <a:ahLst/>
            <a:rect l="0" t="0" r="r" b="b"/>
            <a:pathLst>
              <a:path w="3036" h="3036">
                <a:moveTo>
                  <a:pt x="1311" y="0"/>
                </a:moveTo>
                <a:lnTo>
                  <a:pt x="1722" y="0"/>
                </a:lnTo>
                <a:lnTo>
                  <a:pt x="1722" y="1311"/>
                </a:lnTo>
                <a:lnTo>
                  <a:pt x="3035" y="1311"/>
                </a:lnTo>
                <a:lnTo>
                  <a:pt x="3035" y="1723"/>
                </a:lnTo>
                <a:lnTo>
                  <a:pt x="1722" y="1723"/>
                </a:lnTo>
                <a:lnTo>
                  <a:pt x="1722" y="3035"/>
                </a:lnTo>
                <a:lnTo>
                  <a:pt x="1311" y="3035"/>
                </a:lnTo>
                <a:lnTo>
                  <a:pt x="1311" y="1723"/>
                </a:lnTo>
                <a:lnTo>
                  <a:pt x="0" y="1723"/>
                </a:lnTo>
                <a:lnTo>
                  <a:pt x="0" y="1311"/>
                </a:lnTo>
                <a:lnTo>
                  <a:pt x="1311" y="1311"/>
                </a:lnTo>
                <a:lnTo>
                  <a:pt x="1311" y="0"/>
                </a:lnTo>
              </a:path>
            </a:pathLst>
          </a:custGeom>
          <a:solidFill>
            <a:srgbClr val="ff0000"/>
          </a:solidFill>
          <a:ln w="9360">
            <a:solidFill>
              <a:srgbClr val="ffffff"/>
            </a:solidFill>
            <a:miter/>
          </a:ln>
        </p:spPr>
        <p:style>
          <a:lnRef idx="0"/>
          <a:fillRef idx="0"/>
          <a:effectRef idx="0"/>
          <a:fontRef idx="minor"/>
        </p:style>
      </p:sp>
      <p:sp>
        <p:nvSpPr>
          <p:cNvPr id="412" name="Text Box 50"/>
          <p:cNvSpPr/>
          <p:nvPr/>
        </p:nvSpPr>
        <p:spPr>
          <a:xfrm>
            <a:off x="664200" y="1004760"/>
            <a:ext cx="9442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patient</a:t>
            </a:r>
            <a:endParaRPr b="0" lang="en-US" sz="2000" spc="-1" strike="noStrike">
              <a:solidFill>
                <a:srgbClr val="ffffff"/>
              </a:solidFill>
              <a:latin typeface="Arial"/>
            </a:endParaRPr>
          </a:p>
        </p:txBody>
      </p:sp>
      <p:sp>
        <p:nvSpPr>
          <p:cNvPr id="413" name="Text Box 51"/>
          <p:cNvSpPr/>
          <p:nvPr/>
        </p:nvSpPr>
        <p:spPr>
          <a:xfrm>
            <a:off x="7572240" y="914400"/>
            <a:ext cx="88956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doctor</a:t>
            </a:r>
            <a:endParaRPr b="0" lang="en-US" sz="2000" spc="-1" strike="noStrike">
              <a:solidFill>
                <a:srgbClr val="ffffff"/>
              </a:solidFill>
              <a:latin typeface="Arial"/>
            </a:endParaRPr>
          </a:p>
        </p:txBody>
      </p:sp>
      <p:pic>
        <p:nvPicPr>
          <p:cNvPr id="414" name="Picture 18" descr="j0240719"/>
          <p:cNvPicPr/>
          <p:nvPr/>
        </p:nvPicPr>
        <p:blipFill>
          <a:blip r:embed="rId9"/>
          <a:stretch/>
        </p:blipFill>
        <p:spPr>
          <a:xfrm>
            <a:off x="7612200" y="1295280"/>
            <a:ext cx="777600" cy="1222560"/>
          </a:xfrm>
          <a:prstGeom prst="rect">
            <a:avLst/>
          </a:prstGeom>
          <a:ln w="9360">
            <a:solidFill>
              <a:srgbClr val="ffffff"/>
            </a:solidFill>
            <a:miter/>
          </a:ln>
        </p:spPr>
      </p:pic>
      <p:pic>
        <p:nvPicPr>
          <p:cNvPr id="415" name="Picture 17" descr="j0211949"/>
          <p:cNvPicPr/>
          <p:nvPr/>
        </p:nvPicPr>
        <p:blipFill>
          <a:blip r:embed="rId10"/>
          <a:stretch/>
        </p:blipFill>
        <p:spPr>
          <a:xfrm flipH="1">
            <a:off x="7391520" y="3733920"/>
            <a:ext cx="1365120" cy="846000"/>
          </a:xfrm>
          <a:prstGeom prst="rect">
            <a:avLst/>
          </a:prstGeom>
          <a:ln w="0">
            <a:noFill/>
          </a:ln>
        </p:spPr>
      </p:pic>
      <p:pic>
        <p:nvPicPr>
          <p:cNvPr id="416" name="Picture 56" descr=""/>
          <p:cNvPicPr/>
          <p:nvPr/>
        </p:nvPicPr>
        <p:blipFill>
          <a:blip r:embed="rId11"/>
          <a:stretch/>
        </p:blipFill>
        <p:spPr>
          <a:xfrm>
            <a:off x="7648560" y="4865760"/>
            <a:ext cx="885960" cy="631800"/>
          </a:xfrm>
          <a:prstGeom prst="rect">
            <a:avLst/>
          </a:prstGeom>
          <a:ln w="0">
            <a:noFill/>
          </a:ln>
        </p:spPr>
      </p:pic>
      <p:sp>
        <p:nvSpPr>
          <p:cNvPr id="417" name="Rectangle 58"/>
          <p:cNvSpPr/>
          <p:nvPr/>
        </p:nvSpPr>
        <p:spPr>
          <a:xfrm>
            <a:off x="7695000" y="5465880"/>
            <a:ext cx="811800" cy="261360"/>
          </a:xfrm>
          <a:prstGeom prst="rect">
            <a:avLst/>
          </a:prstGeom>
          <a:noFill/>
          <a:ln w="0">
            <a:noFill/>
          </a:ln>
        </p:spPr>
        <p:style>
          <a:lnRef idx="0"/>
          <a:fillRef idx="0"/>
          <a:effectRef idx="0"/>
          <a:fontRef idx="minor"/>
        </p:style>
        <p:txBody>
          <a:bodyPr wrap="none" lIns="90000" rIns="90000" tIns="46800" bIns="46800">
            <a:sp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Medicine</a:t>
            </a:r>
            <a:endParaRPr b="0" lang="en-US" sz="1100" spc="-1" strike="noStrike">
              <a:solidFill>
                <a:srgbClr val="ffffff"/>
              </a:solidFill>
              <a:latin typeface="Arial"/>
            </a:endParaRPr>
          </a:p>
        </p:txBody>
      </p:sp>
      <p:grpSp>
        <p:nvGrpSpPr>
          <p:cNvPr id="418" name="Group 61"/>
          <p:cNvGrpSpPr/>
          <p:nvPr/>
        </p:nvGrpSpPr>
        <p:grpSpPr>
          <a:xfrm>
            <a:off x="1369080" y="5257800"/>
            <a:ext cx="1721520" cy="1446120"/>
            <a:chOff x="1369080" y="5257800"/>
            <a:chExt cx="1721520" cy="1446120"/>
          </a:xfrm>
        </p:grpSpPr>
        <p:pic>
          <p:nvPicPr>
            <p:cNvPr id="419" name="Picture 30" descr="j0216724"/>
            <p:cNvPicPr/>
            <p:nvPr/>
          </p:nvPicPr>
          <p:blipFill>
            <a:blip r:embed="rId12"/>
            <a:stretch/>
          </p:blipFill>
          <p:spPr>
            <a:xfrm>
              <a:off x="1874880" y="5257800"/>
              <a:ext cx="772920" cy="971280"/>
            </a:xfrm>
            <a:prstGeom prst="rect">
              <a:avLst/>
            </a:prstGeom>
            <a:ln w="0">
              <a:noFill/>
            </a:ln>
          </p:spPr>
        </p:pic>
        <p:sp>
          <p:nvSpPr>
            <p:cNvPr id="420" name="Rectangle 60"/>
            <p:cNvSpPr/>
            <p:nvPr/>
          </p:nvSpPr>
          <p:spPr>
            <a:xfrm>
              <a:off x="1369080" y="6275160"/>
              <a:ext cx="1721520" cy="428760"/>
            </a:xfrm>
            <a:prstGeom prst="rect">
              <a:avLst/>
            </a:prstGeom>
            <a:noFill/>
            <a:ln w="0">
              <a:noFill/>
            </a:ln>
          </p:spPr>
          <p:style>
            <a:lnRef idx="0"/>
            <a:fillRef idx="0"/>
            <a:effectRef idx="0"/>
            <a:fontRef idx="minor"/>
          </p:style>
          <p:txBody>
            <a:bodyPr wrap="none" lIns="90000" rIns="90000" tIns="46800" bIns="46800">
              <a:sp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Trust absent</a:t>
              </a:r>
              <a:endParaRPr b="0" lang="en-US" sz="1100" spc="-1" strike="noStrike">
                <a:solidFill>
                  <a:srgbClr val="ffffff"/>
                </a:solidFill>
                <a:latin typeface="Arial"/>
              </a:endParaRPr>
            </a:p>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100" spc="-1" strike="noStrike">
                  <a:solidFill>
                    <a:srgbClr val="ffffff"/>
                  </a:solidFill>
                  <a:latin typeface="Tahoma"/>
                  <a:ea typeface="Tahoma"/>
                </a:rPr>
                <a:t>without healthworker</a:t>
              </a:r>
              <a:endParaRPr b="0" lang="en-US" sz="1100" spc="-1" strike="noStrike">
                <a:solidFill>
                  <a:srgbClr val="ffffff"/>
                </a:solidFill>
                <a:latin typeface="Arial"/>
              </a:endParaRPr>
            </a:p>
          </p:txBody>
        </p:sp>
      </p:grpSp>
      <p:pic>
        <p:nvPicPr>
          <p:cNvPr id="421" name="Picture 6" descr="Mobile Phone sm"/>
          <p:cNvPicPr/>
          <p:nvPr/>
        </p:nvPicPr>
        <p:blipFill>
          <a:blip r:embed="rId13"/>
          <a:stretch/>
        </p:blipFill>
        <p:spPr>
          <a:xfrm>
            <a:off x="2971800" y="1371600"/>
            <a:ext cx="479520" cy="1019160"/>
          </a:xfrm>
          <a:prstGeom prst="rect">
            <a:avLst/>
          </a:prstGeom>
          <a:ln w="0">
            <a:noFill/>
          </a:ln>
        </p:spPr>
      </p:pic>
      <p:pic>
        <p:nvPicPr>
          <p:cNvPr id="422" name="Picture 6" descr="Mobile Phone sm"/>
          <p:cNvPicPr/>
          <p:nvPr/>
        </p:nvPicPr>
        <p:blipFill>
          <a:blip r:embed="rId14"/>
          <a:stretch/>
        </p:blipFill>
        <p:spPr>
          <a:xfrm>
            <a:off x="5715000" y="1371600"/>
            <a:ext cx="479520" cy="1019160"/>
          </a:xfrm>
          <a:prstGeom prst="rect">
            <a:avLst/>
          </a:prstGeom>
          <a:ln w="0">
            <a:noFill/>
          </a:ln>
        </p:spPr>
      </p:pic>
      <p:pic>
        <p:nvPicPr>
          <p:cNvPr id="423" name="Picture 23" descr="radio tower 3"/>
          <p:cNvPicPr/>
          <p:nvPr/>
        </p:nvPicPr>
        <p:blipFill>
          <a:blip r:embed="rId15"/>
          <a:stretch/>
        </p:blipFill>
        <p:spPr>
          <a:xfrm>
            <a:off x="3763800" y="762120"/>
            <a:ext cx="561960" cy="933480"/>
          </a:xfrm>
          <a:prstGeom prst="rect">
            <a:avLst/>
          </a:prstGeom>
          <a:ln w="0">
            <a:noFill/>
          </a:ln>
          <a:effectLst>
            <a:outerShdw dist="17819" dir="2700000" blurRad="0">
              <a:srgbClr val="336699"/>
            </a:outerShdw>
          </a:effectLst>
        </p:spPr>
      </p:pic>
      <p:pic>
        <p:nvPicPr>
          <p:cNvPr id="424" name="Picture 23" descr="radio tower 3"/>
          <p:cNvPicPr/>
          <p:nvPr/>
        </p:nvPicPr>
        <p:blipFill>
          <a:blip r:embed="rId16"/>
          <a:stretch/>
        </p:blipFill>
        <p:spPr>
          <a:xfrm>
            <a:off x="4802040" y="762120"/>
            <a:ext cx="561960" cy="933480"/>
          </a:xfrm>
          <a:prstGeom prst="rect">
            <a:avLst/>
          </a:prstGeom>
          <a:ln w="0">
            <a:noFill/>
          </a:ln>
          <a:effectLst>
            <a:outerShdw dist="17819" dir="2700000" blurRad="0">
              <a:srgbClr val="336699"/>
            </a:outerShdw>
          </a:effectLst>
        </p:spPr>
      </p:pic>
      <p:pic>
        <p:nvPicPr>
          <p:cNvPr id="425" name="Picture 30" descr="j0158007"/>
          <p:cNvPicPr/>
          <p:nvPr/>
        </p:nvPicPr>
        <p:blipFill>
          <a:blip r:embed="rId17"/>
          <a:stretch/>
        </p:blipFill>
        <p:spPr>
          <a:xfrm>
            <a:off x="4024440" y="1327320"/>
            <a:ext cx="1133280" cy="133200"/>
          </a:xfrm>
          <a:prstGeom prst="rect">
            <a:avLst/>
          </a:prstGeom>
          <a:ln w="0">
            <a:noFill/>
          </a:ln>
        </p:spPr>
      </p:pic>
      <p:sp>
        <p:nvSpPr>
          <p:cNvPr id="426" name="Rectangle 49"/>
          <p:cNvSpPr/>
          <p:nvPr/>
        </p:nvSpPr>
        <p:spPr>
          <a:xfrm>
            <a:off x="152280" y="2590920"/>
            <a:ext cx="8839440" cy="4114800"/>
          </a:xfrm>
          <a:prstGeom prst="rect">
            <a:avLst/>
          </a:prstGeom>
          <a:solidFill>
            <a:srgbClr val="000000">
              <a:alpha val="90000"/>
            </a:srgbClr>
          </a:solidFill>
          <a:ln w="0">
            <a:noFill/>
          </a:ln>
        </p:spPr>
        <p:style>
          <a:lnRef idx="0"/>
          <a:fillRef idx="0"/>
          <a:effectRef idx="0"/>
          <a:fontRef idx="minor"/>
        </p:style>
      </p:sp>
      <p:sp>
        <p:nvSpPr>
          <p:cNvPr id="427" name="Rectangle 50"/>
          <p:cNvSpPr/>
          <p:nvPr/>
        </p:nvSpPr>
        <p:spPr>
          <a:xfrm>
            <a:off x="1631880" y="1325520"/>
            <a:ext cx="1067040" cy="1143000"/>
          </a:xfrm>
          <a:prstGeom prst="rect">
            <a:avLst/>
          </a:prstGeom>
          <a:solidFill>
            <a:srgbClr val="000000">
              <a:alpha val="90000"/>
            </a:srgbClr>
          </a:solidFill>
          <a:ln w="0">
            <a:noFill/>
          </a:ln>
        </p:spPr>
        <p:style>
          <a:lnRef idx="0"/>
          <a:fillRef idx="0"/>
          <a:effectRef idx="0"/>
          <a:fontRef idx="minor"/>
        </p:style>
      </p:sp>
      <p:sp>
        <p:nvSpPr>
          <p:cNvPr id="428" name="Rectangle 43"/>
          <p:cNvSpPr/>
          <p:nvPr/>
        </p:nvSpPr>
        <p:spPr>
          <a:xfrm>
            <a:off x="3048120" y="6095880"/>
            <a:ext cx="5638680" cy="39888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i="1" lang="en-US" sz="2000" spc="-1" strike="noStrike">
                <a:solidFill>
                  <a:srgbClr val="ffff00"/>
                </a:solidFill>
                <a:latin typeface="Arial"/>
              </a:rPr>
              <a:t>Device and connectivity not enough?</a:t>
            </a:r>
            <a:endParaRPr b="0" lang="en-US" sz="2000" spc="-1" strike="noStrike">
              <a:solidFill>
                <a:srgbClr val="ffffff"/>
              </a:solidFill>
              <a:latin typeface="Arial"/>
            </a:endParaRPr>
          </a:p>
        </p:txBody>
      </p:sp>
      <p:sp>
        <p:nvSpPr>
          <p:cNvPr id="429" name="Straight Connector 52"/>
          <p:cNvSpPr/>
          <p:nvPr/>
        </p:nvSpPr>
        <p:spPr>
          <a:xfrm flipV="1">
            <a:off x="3451320" y="1371600"/>
            <a:ext cx="434880" cy="509760"/>
          </a:xfrm>
          <a:prstGeom prst="line">
            <a:avLst/>
          </a:prstGeom>
          <a:ln w="50760">
            <a:solidFill>
              <a:srgbClr val="ffffff"/>
            </a:solidFill>
            <a:prstDash val="sysDot"/>
            <a:miter/>
          </a:ln>
        </p:spPr>
        <p:style>
          <a:lnRef idx="0"/>
          <a:fillRef idx="0"/>
          <a:effectRef idx="0"/>
          <a:fontRef idx="minor"/>
        </p:style>
      </p:sp>
      <p:sp>
        <p:nvSpPr>
          <p:cNvPr id="430" name="Straight Connector 53"/>
          <p:cNvSpPr/>
          <p:nvPr/>
        </p:nvSpPr>
        <p:spPr>
          <a:xfrm flipH="1" flipV="1">
            <a:off x="5257800" y="1371600"/>
            <a:ext cx="434880" cy="509760"/>
          </a:xfrm>
          <a:prstGeom prst="line">
            <a:avLst/>
          </a:prstGeom>
          <a:ln w="50760">
            <a:solidFill>
              <a:srgbClr val="ffffff"/>
            </a:solidFill>
            <a:prstDash val="sysDot"/>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
          <p:cNvSpPr txBox="1"/>
          <p:nvPr/>
        </p:nvSpPr>
        <p:spPr>
          <a:xfrm>
            <a:off x="457200" y="274320"/>
            <a:ext cx="8229600" cy="1143000"/>
          </a:xfrm>
          <a:prstGeom prst="rect">
            <a:avLst/>
          </a:prstGeom>
          <a:noFill/>
          <a:ln w="0">
            <a:noFill/>
          </a:ln>
        </p:spPr>
        <p:txBody>
          <a:bodyPr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e3ebf1"/>
                </a:solidFill>
                <a:latin typeface="Arial"/>
              </a:rPr>
              <a:t>Successes Exist</a:t>
            </a:r>
            <a:endParaRPr b="0" lang="en-US" sz="4400" spc="-1" strike="noStrike">
              <a:solidFill>
                <a:srgbClr val="e3ebf1"/>
              </a:solidFill>
              <a:latin typeface="Arial"/>
            </a:endParaRPr>
          </a:p>
        </p:txBody>
      </p:sp>
      <p:sp>
        <p:nvSpPr>
          <p:cNvPr id="432" name=""/>
          <p:cNvSpPr txBox="1"/>
          <p:nvPr/>
        </p:nvSpPr>
        <p:spPr>
          <a:xfrm>
            <a:off x="457200" y="1600200"/>
            <a:ext cx="4572000" cy="4525920"/>
          </a:xfrm>
          <a:prstGeom prst="rect">
            <a:avLst/>
          </a:prstGeom>
          <a:noFill/>
          <a:ln w="0">
            <a:noFill/>
          </a:ln>
        </p:spPr>
        <p:txBody>
          <a:bodyPr>
            <a:normAutofit/>
          </a:bodyPr>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PCs for NGO / MFI back ends</a:t>
            </a:r>
            <a:endParaRPr b="0" lang="en-US" sz="20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Unsung success</a:t>
            </a:r>
            <a:endParaRPr b="0" lang="en-US" sz="1800" spc="-1" strike="noStrike">
              <a:solidFill>
                <a:srgbClr val="ffffff"/>
              </a:solidFill>
              <a:latin typeface="Arial"/>
            </a:endParaRPr>
          </a:p>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Grameen Village Phone</a:t>
            </a:r>
            <a:endParaRPr b="0" lang="en-US" sz="20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Mobile killer app: voice!</a:t>
            </a:r>
            <a:endParaRPr b="0" lang="en-US" sz="1800" spc="-1" strike="noStrike">
              <a:solidFill>
                <a:srgbClr val="ffffff"/>
              </a:solidFill>
              <a:latin typeface="Arial"/>
            </a:endParaRPr>
          </a:p>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M-PESA</a:t>
            </a:r>
            <a:endParaRPr b="0" lang="en-US" sz="20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Money transfer ($160M in first year)</a:t>
            </a:r>
            <a:endParaRPr b="0" lang="en-US" sz="1800" spc="-1" strike="noStrike">
              <a:solidFill>
                <a:srgbClr val="ffffff"/>
              </a:solidFill>
              <a:latin typeface="Arial"/>
            </a:endParaRPr>
          </a:p>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Same-language subtitling for literacy</a:t>
            </a:r>
            <a:endParaRPr b="0" lang="en-US" sz="20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Better literacy for 200M+ people</a:t>
            </a:r>
            <a:endParaRPr b="0" lang="en-US" sz="1800" spc="-1" strike="noStrike">
              <a:solidFill>
                <a:srgbClr val="ffffff"/>
              </a:solidFill>
              <a:latin typeface="Arial"/>
            </a:endParaRPr>
          </a:p>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Long-distance WiFi for eye care</a:t>
            </a:r>
            <a:endParaRPr b="0" lang="en-US" sz="20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Enabled 50,000+ consultations</a:t>
            </a:r>
            <a:endParaRPr b="0" lang="en-US" sz="1800" spc="-1" strike="noStrike">
              <a:solidFill>
                <a:srgbClr val="ffffff"/>
              </a:solidFill>
              <a:latin typeface="Arial"/>
            </a:endParaRPr>
          </a:p>
          <a:p>
            <a:pPr marL="342720" indent="-342720">
              <a:spcBef>
                <a:spcPts val="55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Etc.</a:t>
            </a:r>
            <a:endParaRPr b="0" lang="en-US" sz="2000" spc="-1" strike="noStrike">
              <a:solidFill>
                <a:srgbClr val="ffffff"/>
              </a:solidFill>
              <a:latin typeface="Arial"/>
            </a:endParaRPr>
          </a:p>
        </p:txBody>
      </p:sp>
      <p:pic>
        <p:nvPicPr>
          <p:cNvPr id="433" name="Picture 6" descr="delhi_eko 010.JPG"/>
          <p:cNvPicPr/>
          <p:nvPr/>
        </p:nvPicPr>
        <p:blipFill>
          <a:blip r:embed="rId1"/>
          <a:stretch/>
        </p:blipFill>
        <p:spPr>
          <a:xfrm>
            <a:off x="5288040" y="1600200"/>
            <a:ext cx="3322440" cy="4429080"/>
          </a:xfrm>
          <a:prstGeom prst="rect">
            <a:avLst/>
          </a:prstGeom>
          <a:ln w="15840">
            <a:solidFill>
              <a:srgbClr val="ffffff"/>
            </a:solidFill>
            <a:miter/>
          </a:ln>
        </p:spPr>
      </p:pic>
      <p:sp>
        <p:nvSpPr>
          <p:cNvPr id="434" name="Rectangle 8"/>
          <p:cNvSpPr/>
          <p:nvPr/>
        </p:nvSpPr>
        <p:spPr>
          <a:xfrm>
            <a:off x="1447920" y="6581880"/>
            <a:ext cx="7696080" cy="27648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Photo Credit: Indrani Medhi</a:t>
            </a:r>
            <a:endParaRPr b="0" lang="en-US" sz="1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
          <p:cNvSpPr txBox="1"/>
          <p:nvPr/>
        </p:nvSpPr>
        <p:spPr>
          <a:xfrm>
            <a:off x="685800" y="2130120"/>
            <a:ext cx="7772400" cy="1469880"/>
          </a:xfrm>
          <a:prstGeom prst="rect">
            <a:avLst/>
          </a:prstGeom>
          <a:noFill/>
          <a:ln w="0">
            <a:noFill/>
          </a:ln>
        </p:spPr>
        <p:txBody>
          <a:bodyPr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e3ebf1"/>
                </a:solidFill>
                <a:latin typeface="Arial"/>
              </a:rPr>
              <a:t>Myths of ICT4D</a:t>
            </a:r>
            <a:endParaRPr b="0" lang="en-US" sz="4400" spc="-1" strike="noStrike">
              <a:solidFill>
                <a:srgbClr val="e3ebf1"/>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5" name="Picture 2" descr=""/>
          <p:cNvPicPr/>
          <p:nvPr/>
        </p:nvPicPr>
        <p:blipFill>
          <a:blip r:embed="rId1"/>
          <a:srcRect l="0" t="0" r="0" b="22034"/>
          <a:stretch/>
        </p:blipFill>
        <p:spPr>
          <a:xfrm>
            <a:off x="-9360" y="2362320"/>
            <a:ext cx="9144000" cy="4530600"/>
          </a:xfrm>
          <a:prstGeom prst="rect">
            <a:avLst/>
          </a:prstGeom>
          <a:ln w="0">
            <a:noFill/>
          </a:ln>
        </p:spPr>
      </p:pic>
      <p:sp>
        <p:nvSpPr>
          <p:cNvPr id="436" name="TextBox 12"/>
          <p:cNvSpPr/>
          <p:nvPr/>
        </p:nvSpPr>
        <p:spPr>
          <a:xfrm>
            <a:off x="5421240" y="2417760"/>
            <a:ext cx="1592280" cy="1620720"/>
          </a:xfrm>
          <a:custGeom>
            <a:avLst/>
            <a:gdLst/>
            <a:ahLst/>
            <a:rect l="l" t="t" r="r" b="b"/>
            <a:pathLst>
              <a:path w="21600" h="21600">
                <a:moveTo>
                  <a:pt x="0" y="0"/>
                </a:moveTo>
                <a:lnTo>
                  <a:pt x="21600" y="0"/>
                </a:lnTo>
                <a:lnTo>
                  <a:pt x="21600" y="21600"/>
                </a:lnTo>
                <a:lnTo>
                  <a:pt x="0" y="21600"/>
                </a:lnTo>
                <a:lnTo>
                  <a:pt x="0" y="0"/>
                </a:lnTo>
                <a:close/>
              </a:path>
            </a:pathLst>
          </a:custGeom>
          <a:solidFill>
            <a:srgbClr val="ffc000"/>
          </a:solidFill>
          <a:ln w="9360">
            <a:solidFill>
              <a:srgbClr val="000000"/>
            </a:solidFill>
            <a:miter/>
          </a:ln>
        </p:spPr>
        <p:style>
          <a:lnRef idx="0"/>
          <a:fillRef idx="0"/>
          <a:effectRef idx="0"/>
          <a:fontRef idx="minor"/>
        </p:style>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u="sng">
                <a:solidFill>
                  <a:srgbClr val="000000"/>
                </a:solidFill>
                <a:uFillTx/>
                <a:latin typeface="Arial"/>
              </a:rPr>
              <a:t>Financial</a:t>
            </a: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operational costs,</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maintenance, </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training</a:t>
            </a:r>
            <a:endParaRPr b="0" lang="en-US" sz="1400" spc="-1" strike="noStrike">
              <a:solidFill>
                <a:srgbClr val="ffffff"/>
              </a:solidFill>
              <a:latin typeface="Arial"/>
            </a:endParaRPr>
          </a:p>
        </p:txBody>
      </p:sp>
      <p:sp>
        <p:nvSpPr>
          <p:cNvPr id="437" name="TextBox 12"/>
          <p:cNvSpPr/>
          <p:nvPr/>
        </p:nvSpPr>
        <p:spPr>
          <a:xfrm>
            <a:off x="7086600" y="2417760"/>
            <a:ext cx="1592280" cy="1620720"/>
          </a:xfrm>
          <a:custGeom>
            <a:avLst/>
            <a:gdLst/>
            <a:ahLst/>
            <a:rect l="l" t="t" r="r" b="b"/>
            <a:pathLst>
              <a:path w="21600" h="21600">
                <a:moveTo>
                  <a:pt x="0" y="0"/>
                </a:moveTo>
                <a:lnTo>
                  <a:pt x="21600" y="0"/>
                </a:lnTo>
                <a:lnTo>
                  <a:pt x="21600" y="21600"/>
                </a:lnTo>
                <a:lnTo>
                  <a:pt x="0" y="21600"/>
                </a:lnTo>
                <a:lnTo>
                  <a:pt x="0" y="0"/>
                </a:lnTo>
                <a:close/>
              </a:path>
            </a:pathLst>
          </a:custGeom>
          <a:solidFill>
            <a:srgbClr val="ffc000"/>
          </a:solidFill>
          <a:ln w="9360">
            <a:solidFill>
              <a:srgbClr val="000000"/>
            </a:solidFill>
            <a:miter/>
          </a:ln>
        </p:spPr>
        <p:style>
          <a:lnRef idx="0"/>
          <a:fillRef idx="0"/>
          <a:effectRef idx="0"/>
          <a:fontRef idx="minor"/>
        </p:style>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u="sng">
                <a:solidFill>
                  <a:srgbClr val="000000"/>
                </a:solidFill>
                <a:uFillTx/>
                <a:latin typeface="Arial"/>
              </a:rPr>
              <a:t>Digital</a:t>
            </a: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hardware, </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software, </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connectivity,</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content</a:t>
            </a:r>
            <a:endParaRPr b="0" lang="en-US" sz="1400" spc="-1" strike="noStrike">
              <a:solidFill>
                <a:srgbClr val="ffffff"/>
              </a:solidFill>
              <a:latin typeface="Arial"/>
            </a:endParaRPr>
          </a:p>
        </p:txBody>
      </p:sp>
      <p:sp>
        <p:nvSpPr>
          <p:cNvPr id="438" name="TextBox 13"/>
          <p:cNvSpPr/>
          <p:nvPr/>
        </p:nvSpPr>
        <p:spPr>
          <a:xfrm>
            <a:off x="460440" y="2417760"/>
            <a:ext cx="1592280" cy="1620720"/>
          </a:xfrm>
          <a:custGeom>
            <a:avLst/>
            <a:gdLst/>
            <a:ahLst/>
            <a:rect l="l" t="t" r="r" b="b"/>
            <a:pathLst>
              <a:path w="21600" h="21600">
                <a:moveTo>
                  <a:pt x="0" y="0"/>
                </a:moveTo>
                <a:lnTo>
                  <a:pt x="21600" y="0"/>
                </a:lnTo>
                <a:lnTo>
                  <a:pt x="21600" y="21600"/>
                </a:lnTo>
                <a:lnTo>
                  <a:pt x="0" y="21600"/>
                </a:lnTo>
                <a:lnTo>
                  <a:pt x="0" y="0"/>
                </a:lnTo>
                <a:close/>
              </a:path>
            </a:pathLst>
          </a:custGeom>
          <a:solidFill>
            <a:srgbClr val="ffc000"/>
          </a:solidFill>
          <a:ln w="9360">
            <a:solidFill>
              <a:srgbClr val="000000"/>
            </a:solidFill>
            <a:miter/>
          </a:ln>
        </p:spPr>
        <p:style>
          <a:lnRef idx="0"/>
          <a:fillRef idx="0"/>
          <a:effectRef idx="0"/>
          <a:fontRef idx="minor"/>
        </p:style>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u="sng">
                <a:solidFill>
                  <a:srgbClr val="000000"/>
                </a:solidFill>
                <a:uFillTx/>
                <a:latin typeface="Arial"/>
              </a:rPr>
              <a:t>Physical</a:t>
            </a: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building,</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goods,</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transport,</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roads</a:t>
            </a:r>
            <a:endParaRPr b="0" lang="en-US" sz="1400" spc="-1" strike="noStrike">
              <a:solidFill>
                <a:srgbClr val="ffffff"/>
              </a:solidFill>
              <a:latin typeface="Arial"/>
            </a:endParaRPr>
          </a:p>
        </p:txBody>
      </p:sp>
      <p:sp>
        <p:nvSpPr>
          <p:cNvPr id="439" name="TextBox 14"/>
          <p:cNvSpPr/>
          <p:nvPr/>
        </p:nvSpPr>
        <p:spPr>
          <a:xfrm>
            <a:off x="2125800" y="2417760"/>
            <a:ext cx="1592280" cy="1620720"/>
          </a:xfrm>
          <a:custGeom>
            <a:avLst/>
            <a:gdLst/>
            <a:ahLst/>
            <a:rect l="l" t="t" r="r" b="b"/>
            <a:pathLst>
              <a:path w="21600" h="21600">
                <a:moveTo>
                  <a:pt x="0" y="0"/>
                </a:moveTo>
                <a:lnTo>
                  <a:pt x="21600" y="0"/>
                </a:lnTo>
                <a:lnTo>
                  <a:pt x="21600" y="21600"/>
                </a:lnTo>
                <a:lnTo>
                  <a:pt x="0" y="21600"/>
                </a:lnTo>
                <a:lnTo>
                  <a:pt x="0" y="0"/>
                </a:lnTo>
                <a:close/>
              </a:path>
            </a:pathLst>
          </a:custGeom>
          <a:solidFill>
            <a:srgbClr val="ffc000"/>
          </a:solidFill>
          <a:ln w="9360">
            <a:solidFill>
              <a:srgbClr val="000000"/>
            </a:solidFill>
            <a:miter/>
          </a:ln>
        </p:spPr>
        <p:style>
          <a:lnRef idx="0"/>
          <a:fillRef idx="0"/>
          <a:effectRef idx="0"/>
          <a:fontRef idx="minor"/>
        </p:style>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u="sng">
                <a:solidFill>
                  <a:srgbClr val="000000"/>
                </a:solidFill>
                <a:uFillTx/>
                <a:latin typeface="Arial"/>
              </a:rPr>
              <a:t>Human</a:t>
            </a: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education, </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computer literacy,</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motivation,</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awareness</a:t>
            </a:r>
            <a:endParaRPr b="0" lang="en-US" sz="1400" spc="-1" strike="noStrike">
              <a:solidFill>
                <a:srgbClr val="ffffff"/>
              </a:solidFill>
              <a:latin typeface="Arial"/>
            </a:endParaRPr>
          </a:p>
        </p:txBody>
      </p:sp>
      <p:sp>
        <p:nvSpPr>
          <p:cNvPr id="440" name="TextBox 28"/>
          <p:cNvSpPr/>
          <p:nvPr/>
        </p:nvSpPr>
        <p:spPr>
          <a:xfrm>
            <a:off x="3790800" y="2417760"/>
            <a:ext cx="1559160" cy="1620720"/>
          </a:xfrm>
          <a:custGeom>
            <a:avLst/>
            <a:gdLst/>
            <a:ahLst/>
            <a:rect l="l" t="t" r="r" b="b"/>
            <a:pathLst>
              <a:path w="21600" h="21600">
                <a:moveTo>
                  <a:pt x="0" y="0"/>
                </a:moveTo>
                <a:lnTo>
                  <a:pt x="21600" y="0"/>
                </a:lnTo>
                <a:lnTo>
                  <a:pt x="21600" y="21600"/>
                </a:lnTo>
                <a:lnTo>
                  <a:pt x="0" y="21600"/>
                </a:lnTo>
                <a:lnTo>
                  <a:pt x="0" y="0"/>
                </a:lnTo>
                <a:close/>
              </a:path>
            </a:pathLst>
          </a:custGeom>
          <a:solidFill>
            <a:srgbClr val="ffc000"/>
          </a:solidFill>
          <a:ln w="9360">
            <a:solidFill>
              <a:srgbClr val="000000"/>
            </a:solidFill>
            <a:miter/>
          </a:ln>
        </p:spPr>
        <p:style>
          <a:lnRef idx="0"/>
          <a:fillRef idx="0"/>
          <a:effectRef idx="0"/>
          <a:fontRef idx="minor"/>
        </p:style>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u="sng">
                <a:solidFill>
                  <a:srgbClr val="000000"/>
                </a:solidFill>
                <a:uFillTx/>
                <a:latin typeface="Arial"/>
              </a:rPr>
              <a:t>Social</a:t>
            </a: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institutions,</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norms,</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political support</a:t>
            </a:r>
            <a:endParaRPr b="0" lang="en-US" sz="1400" spc="-1" strike="noStrike">
              <a:solidFill>
                <a:srgbClr val="ffffff"/>
              </a:solidFill>
              <a:latin typeface="Arial"/>
            </a:endParaRPr>
          </a:p>
        </p:txBody>
      </p:sp>
      <p:sp>
        <p:nvSpPr>
          <p:cNvPr id="441" name="Title 8"/>
          <p:cNvSpPr/>
          <p:nvPr/>
        </p:nvSpPr>
        <p:spPr>
          <a:xfrm>
            <a:off x="457200" y="274680"/>
            <a:ext cx="8229600" cy="11430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e3ebf1"/>
                </a:solidFill>
                <a:latin typeface="Arial"/>
              </a:rPr>
              <a:t>Technology is Just One Part</a:t>
            </a:r>
            <a:endParaRPr b="0" lang="en-US" sz="4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00" dur="indefinite" restart="never" nodeType="tmRoot">
          <p:childTnLst>
            <p:seq>
              <p:cTn id="201" dur="indefinite" nodeType="mainSeq">
                <p:childTnLst>
                  <p:par>
                    <p:cTn id="202" fill="hold">
                      <p:stCondLst>
                        <p:cond delay="indefinite"/>
                      </p:stCondLst>
                      <p:childTnLst>
                        <p:par>
                          <p:cTn id="203" fill="hold">
                            <p:stCondLst>
                              <p:cond delay="0"/>
                            </p:stCondLst>
                            <p:childTnLst>
                              <p:par>
                                <p:cTn id="204" nodeType="clickEffect" fill="hold" presetClass="entr" presetID="1">
                                  <p:stCondLst>
                                    <p:cond delay="0"/>
                                  </p:stCondLst>
                                  <p:childTnLst>
                                    <p:set>
                                      <p:cBhvr>
                                        <p:cTn id="205" dur="1" fill="hold">
                                          <p:stCondLst>
                                            <p:cond delay="0"/>
                                          </p:stCondLst>
                                        </p:cTn>
                                        <p:tgtEl>
                                          <p:spTgt spid="438"/>
                                        </p:tgtEl>
                                        <p:attrNameLst>
                                          <p:attrName>style.visibility</p:attrName>
                                        </p:attrNameLst>
                                      </p:cBhvr>
                                      <p:to>
                                        <p:strVal val="visible"/>
                                      </p:to>
                                    </p:set>
                                  </p:childTnLst>
                                </p:cTn>
                              </p:par>
                              <p:par>
                                <p:cTn id="206" nodeType="withEffect" fill="hold" presetClass="entr" presetID="1">
                                  <p:stCondLst>
                                    <p:cond delay="0"/>
                                  </p:stCondLst>
                                  <p:childTnLst>
                                    <p:set>
                                      <p:cBhvr>
                                        <p:cTn id="207" dur="1" fill="hold">
                                          <p:stCondLst>
                                            <p:cond delay="0"/>
                                          </p:stCondLst>
                                        </p:cTn>
                                        <p:tgtEl>
                                          <p:spTgt spid="439"/>
                                        </p:tgtEl>
                                        <p:attrNameLst>
                                          <p:attrName>style.visibility</p:attrName>
                                        </p:attrNameLst>
                                      </p:cBhvr>
                                      <p:to>
                                        <p:strVal val="visible"/>
                                      </p:to>
                                    </p:set>
                                  </p:childTnLst>
                                </p:cTn>
                              </p:par>
                              <p:par>
                                <p:cTn id="208" nodeType="withEffect" fill="hold" presetClass="entr" presetID="1">
                                  <p:stCondLst>
                                    <p:cond delay="0"/>
                                  </p:stCondLst>
                                  <p:childTnLst>
                                    <p:set>
                                      <p:cBhvr>
                                        <p:cTn id="209" dur="1" fill="hold">
                                          <p:stCondLst>
                                            <p:cond delay="0"/>
                                          </p:stCondLst>
                                        </p:cTn>
                                        <p:tgtEl>
                                          <p:spTgt spid="440"/>
                                        </p:tgtEl>
                                        <p:attrNameLst>
                                          <p:attrName>style.visibility</p:attrName>
                                        </p:attrNameLst>
                                      </p:cBhvr>
                                      <p:to>
                                        <p:strVal val="visible"/>
                                      </p:to>
                                    </p:set>
                                  </p:childTnLst>
                                </p:cTn>
                              </p:par>
                              <p:par>
                                <p:cTn id="210" nodeType="withEffect" fill="hold" presetClass="entr" presetID="1">
                                  <p:stCondLst>
                                    <p:cond delay="0"/>
                                  </p:stCondLst>
                                  <p:childTnLst>
                                    <p:set>
                                      <p:cBhvr>
                                        <p:cTn id="211" dur="1" fill="hold">
                                          <p:stCondLst>
                                            <p:cond delay="0"/>
                                          </p:stCondLst>
                                        </p:cTn>
                                        <p:tgtEl>
                                          <p:spTgt spid="436"/>
                                        </p:tgtEl>
                                        <p:attrNameLst>
                                          <p:attrName>style.visibility</p:attrName>
                                        </p:attrNameLst>
                                      </p:cBhvr>
                                      <p:to>
                                        <p:strVal val="visible"/>
                                      </p:to>
                                    </p:set>
                                  </p:childTnLst>
                                </p:cTn>
                              </p:par>
                              <p:par>
                                <p:cTn id="212" nodeType="withEffect" fill="hold" presetClass="entr" presetID="1">
                                  <p:stCondLst>
                                    <p:cond delay="0"/>
                                  </p:stCondLst>
                                  <p:childTnLst>
                                    <p:set>
                                      <p:cBhvr>
                                        <p:cTn id="213"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2" name="Picture 2" descr=""/>
          <p:cNvPicPr/>
          <p:nvPr/>
        </p:nvPicPr>
        <p:blipFill>
          <a:blip r:embed="rId1"/>
          <a:srcRect l="0" t="0" r="0" b="22034"/>
          <a:stretch/>
        </p:blipFill>
        <p:spPr>
          <a:xfrm>
            <a:off x="-9360" y="2362320"/>
            <a:ext cx="9144000" cy="4530600"/>
          </a:xfrm>
          <a:prstGeom prst="rect">
            <a:avLst/>
          </a:prstGeom>
          <a:ln w="0">
            <a:noFill/>
          </a:ln>
        </p:spPr>
      </p:pic>
      <p:sp>
        <p:nvSpPr>
          <p:cNvPr id="443" name="TextBox 12"/>
          <p:cNvSpPr/>
          <p:nvPr/>
        </p:nvSpPr>
        <p:spPr>
          <a:xfrm>
            <a:off x="5421240" y="2417760"/>
            <a:ext cx="1592280" cy="1620720"/>
          </a:xfrm>
          <a:custGeom>
            <a:avLst/>
            <a:gdLst/>
            <a:ahLst/>
            <a:rect l="l" t="t" r="r" b="b"/>
            <a:pathLst>
              <a:path w="21600" h="21600">
                <a:moveTo>
                  <a:pt x="0" y="0"/>
                </a:moveTo>
                <a:lnTo>
                  <a:pt x="21600" y="0"/>
                </a:lnTo>
                <a:lnTo>
                  <a:pt x="21600" y="21600"/>
                </a:lnTo>
                <a:lnTo>
                  <a:pt x="0" y="21600"/>
                </a:lnTo>
                <a:lnTo>
                  <a:pt x="0" y="0"/>
                </a:lnTo>
                <a:close/>
              </a:path>
            </a:pathLst>
          </a:custGeom>
          <a:solidFill>
            <a:srgbClr val="ffc000"/>
          </a:solidFill>
          <a:ln w="9360">
            <a:solidFill>
              <a:srgbClr val="000000"/>
            </a:solidFill>
            <a:miter/>
          </a:ln>
        </p:spPr>
        <p:style>
          <a:lnRef idx="0"/>
          <a:fillRef idx="0"/>
          <a:effectRef idx="0"/>
          <a:fontRef idx="minor"/>
        </p:style>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u="sng">
                <a:solidFill>
                  <a:srgbClr val="000000"/>
                </a:solidFill>
                <a:uFillTx/>
                <a:latin typeface="Arial"/>
              </a:rPr>
              <a:t>Financial</a:t>
            </a: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operational costs,</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maintenance, </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training</a:t>
            </a:r>
            <a:endParaRPr b="0" lang="en-US" sz="1400" spc="-1" strike="noStrike">
              <a:solidFill>
                <a:srgbClr val="ffffff"/>
              </a:solidFill>
              <a:latin typeface="Arial"/>
            </a:endParaRPr>
          </a:p>
        </p:txBody>
      </p:sp>
      <p:sp>
        <p:nvSpPr>
          <p:cNvPr id="444" name="TextBox 14"/>
          <p:cNvSpPr/>
          <p:nvPr/>
        </p:nvSpPr>
        <p:spPr>
          <a:xfrm>
            <a:off x="2125800" y="2417760"/>
            <a:ext cx="1592280" cy="1620720"/>
          </a:xfrm>
          <a:custGeom>
            <a:avLst/>
            <a:gdLst/>
            <a:ahLst/>
            <a:rect l="l" t="t" r="r" b="b"/>
            <a:pathLst>
              <a:path w="21600" h="21600">
                <a:moveTo>
                  <a:pt x="0" y="0"/>
                </a:moveTo>
                <a:lnTo>
                  <a:pt x="21600" y="0"/>
                </a:lnTo>
                <a:lnTo>
                  <a:pt x="21600" y="21600"/>
                </a:lnTo>
                <a:lnTo>
                  <a:pt x="0" y="21600"/>
                </a:lnTo>
                <a:lnTo>
                  <a:pt x="0" y="0"/>
                </a:lnTo>
                <a:close/>
              </a:path>
            </a:pathLst>
          </a:custGeom>
          <a:solidFill>
            <a:srgbClr val="ffc000"/>
          </a:solidFill>
          <a:ln w="9360">
            <a:solidFill>
              <a:srgbClr val="000000"/>
            </a:solidFill>
            <a:miter/>
          </a:ln>
        </p:spPr>
        <p:style>
          <a:lnRef idx="0"/>
          <a:fillRef idx="0"/>
          <a:effectRef idx="0"/>
          <a:fontRef idx="minor"/>
        </p:style>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u="sng">
                <a:solidFill>
                  <a:srgbClr val="000000"/>
                </a:solidFill>
                <a:uFillTx/>
                <a:latin typeface="Arial"/>
              </a:rPr>
              <a:t>Human</a:t>
            </a: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education, </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computer literacy,</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motivation,</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awareness</a:t>
            </a:r>
            <a:endParaRPr b="0" lang="en-US" sz="1400" spc="-1" strike="noStrike">
              <a:solidFill>
                <a:srgbClr val="ffffff"/>
              </a:solidFill>
              <a:latin typeface="Arial"/>
            </a:endParaRPr>
          </a:p>
        </p:txBody>
      </p:sp>
      <p:sp>
        <p:nvSpPr>
          <p:cNvPr id="445" name="TextBox 28"/>
          <p:cNvSpPr/>
          <p:nvPr/>
        </p:nvSpPr>
        <p:spPr>
          <a:xfrm>
            <a:off x="3790800" y="2417760"/>
            <a:ext cx="1559160" cy="1620720"/>
          </a:xfrm>
          <a:custGeom>
            <a:avLst/>
            <a:gdLst/>
            <a:ahLst/>
            <a:rect l="l" t="t" r="r" b="b"/>
            <a:pathLst>
              <a:path w="21600" h="21600">
                <a:moveTo>
                  <a:pt x="0" y="0"/>
                </a:moveTo>
                <a:lnTo>
                  <a:pt x="21600" y="0"/>
                </a:lnTo>
                <a:lnTo>
                  <a:pt x="21600" y="21600"/>
                </a:lnTo>
                <a:lnTo>
                  <a:pt x="0" y="21600"/>
                </a:lnTo>
                <a:lnTo>
                  <a:pt x="0" y="0"/>
                </a:lnTo>
                <a:close/>
              </a:path>
            </a:pathLst>
          </a:custGeom>
          <a:solidFill>
            <a:srgbClr val="ffc000"/>
          </a:solidFill>
          <a:ln w="9360">
            <a:solidFill>
              <a:srgbClr val="000000"/>
            </a:solidFill>
            <a:miter/>
          </a:ln>
        </p:spPr>
        <p:style>
          <a:lnRef idx="0"/>
          <a:fillRef idx="0"/>
          <a:effectRef idx="0"/>
          <a:fontRef idx="minor"/>
        </p:style>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u="sng">
                <a:solidFill>
                  <a:srgbClr val="000000"/>
                </a:solidFill>
                <a:uFillTx/>
                <a:latin typeface="Arial"/>
              </a:rPr>
              <a:t>Social</a:t>
            </a: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institutions,</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norms,</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political support</a:t>
            </a:r>
            <a:endParaRPr b="0" lang="en-US" sz="1400" spc="-1" strike="noStrike">
              <a:solidFill>
                <a:srgbClr val="ffffff"/>
              </a:solidFill>
              <a:latin typeface="Arial"/>
            </a:endParaRPr>
          </a:p>
        </p:txBody>
      </p:sp>
      <p:sp>
        <p:nvSpPr>
          <p:cNvPr id="446" name="TextBox 12"/>
          <p:cNvSpPr/>
          <p:nvPr/>
        </p:nvSpPr>
        <p:spPr>
          <a:xfrm>
            <a:off x="465120" y="2411280"/>
            <a:ext cx="1592280" cy="1621080"/>
          </a:xfrm>
          <a:custGeom>
            <a:avLst/>
            <a:gdLst/>
            <a:ahLst/>
            <a:rect l="l" t="t" r="r" b="b"/>
            <a:pathLst>
              <a:path w="21600" h="21600">
                <a:moveTo>
                  <a:pt x="0" y="0"/>
                </a:moveTo>
                <a:lnTo>
                  <a:pt x="21600" y="0"/>
                </a:lnTo>
                <a:lnTo>
                  <a:pt x="21600" y="21600"/>
                </a:lnTo>
                <a:lnTo>
                  <a:pt x="0" y="21600"/>
                </a:lnTo>
                <a:lnTo>
                  <a:pt x="0" y="0"/>
                </a:lnTo>
                <a:close/>
              </a:path>
            </a:pathLst>
          </a:custGeom>
          <a:solidFill>
            <a:srgbClr val="ffc000"/>
          </a:solidFill>
          <a:ln w="9360">
            <a:solidFill>
              <a:srgbClr val="000000"/>
            </a:solidFill>
            <a:miter/>
          </a:ln>
        </p:spPr>
        <p:style>
          <a:lnRef idx="0"/>
          <a:fillRef idx="0"/>
          <a:effectRef idx="0"/>
          <a:fontRef idx="minor"/>
        </p:style>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u="sng">
                <a:solidFill>
                  <a:srgbClr val="000000"/>
                </a:solidFill>
                <a:uFillTx/>
                <a:latin typeface="Arial"/>
              </a:rPr>
              <a:t>Digital</a:t>
            </a: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hardware, </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software, </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connectivity,</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content</a:t>
            </a:r>
            <a:endParaRPr b="0" lang="en-US" sz="1400" spc="-1" strike="noStrike">
              <a:solidFill>
                <a:srgbClr val="ffffff"/>
              </a:solidFill>
              <a:latin typeface="Arial"/>
            </a:endParaRPr>
          </a:p>
        </p:txBody>
      </p:sp>
      <p:sp>
        <p:nvSpPr>
          <p:cNvPr id="447" name="TextBox 13"/>
          <p:cNvSpPr/>
          <p:nvPr/>
        </p:nvSpPr>
        <p:spPr>
          <a:xfrm>
            <a:off x="460440" y="2417760"/>
            <a:ext cx="1592280" cy="1620720"/>
          </a:xfrm>
          <a:custGeom>
            <a:avLst/>
            <a:gdLst/>
            <a:ahLst/>
            <a:rect l="l" t="t" r="r" b="b"/>
            <a:pathLst>
              <a:path w="21600" h="21600">
                <a:moveTo>
                  <a:pt x="0" y="0"/>
                </a:moveTo>
                <a:lnTo>
                  <a:pt x="21600" y="0"/>
                </a:lnTo>
                <a:lnTo>
                  <a:pt x="21600" y="21600"/>
                </a:lnTo>
                <a:lnTo>
                  <a:pt x="0" y="21600"/>
                </a:lnTo>
                <a:lnTo>
                  <a:pt x="0" y="0"/>
                </a:lnTo>
                <a:close/>
              </a:path>
            </a:pathLst>
          </a:custGeom>
          <a:solidFill>
            <a:srgbClr val="ffc000"/>
          </a:solidFill>
          <a:ln w="9360">
            <a:solidFill>
              <a:srgbClr val="000000"/>
            </a:solidFill>
            <a:miter/>
          </a:ln>
        </p:spPr>
        <p:style>
          <a:lnRef idx="0"/>
          <a:fillRef idx="0"/>
          <a:effectRef idx="0"/>
          <a:fontRef idx="minor"/>
        </p:style>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u="sng">
                <a:solidFill>
                  <a:srgbClr val="000000"/>
                </a:solidFill>
                <a:uFillTx/>
                <a:latin typeface="Arial"/>
              </a:rPr>
              <a:t>Physical</a:t>
            </a: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building,</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goods,</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transport,</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roads</a:t>
            </a:r>
            <a:endParaRPr b="0" lang="en-US" sz="1400" spc="-1" strike="noStrike">
              <a:solidFill>
                <a:srgbClr val="ffffff"/>
              </a:solidFill>
              <a:latin typeface="Arial"/>
            </a:endParaRPr>
          </a:p>
        </p:txBody>
      </p:sp>
      <p:sp>
        <p:nvSpPr>
          <p:cNvPr id="448" name="Title 8"/>
          <p:cNvSpPr/>
          <p:nvPr/>
        </p:nvSpPr>
        <p:spPr>
          <a:xfrm>
            <a:off x="457200" y="274680"/>
            <a:ext cx="8229600" cy="11430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e3ebf1"/>
                </a:solidFill>
                <a:latin typeface="Arial"/>
              </a:rPr>
              <a:t>In the </a:t>
            </a:r>
            <a:r>
              <a:rPr b="0" i="1" lang="en-US" sz="4400" spc="-1" strike="noStrike">
                <a:solidFill>
                  <a:srgbClr val="e3ebf1"/>
                </a:solidFill>
                <a:latin typeface="Arial"/>
              </a:rPr>
              <a:t>Developed </a:t>
            </a:r>
            <a:r>
              <a:rPr b="0" lang="en-US" sz="4400" spc="-1" strike="noStrike">
                <a:solidFill>
                  <a:srgbClr val="e3ebf1"/>
                </a:solidFill>
                <a:latin typeface="Arial"/>
              </a:rPr>
              <a:t>World…</a:t>
            </a:r>
            <a:endParaRPr b="0" lang="en-US" sz="4400" spc="-1" strike="noStrike">
              <a:solidFill>
                <a:srgbClr val="ffffff"/>
              </a:solidFill>
              <a:latin typeface="Arial"/>
            </a:endParaRPr>
          </a:p>
        </p:txBody>
      </p:sp>
      <p:sp>
        <p:nvSpPr>
          <p:cNvPr id="449" name="TextBox 8"/>
          <p:cNvSpPr/>
          <p:nvPr/>
        </p:nvSpPr>
        <p:spPr>
          <a:xfrm>
            <a:off x="478080" y="1143000"/>
            <a:ext cx="62416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(includes wealthier segments of developing countries)</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14" dur="indefinite" restart="never" nodeType="tmRoot">
          <p:childTnLst>
            <p:seq>
              <p:cTn id="215" dur="indefinite" nodeType="mainSeq">
                <p:childTnLst>
                  <p:par>
                    <p:cTn id="216" fill="hold">
                      <p:stCondLst>
                        <p:cond delay="indefinite"/>
                      </p:stCondLst>
                      <p:childTnLst>
                        <p:par>
                          <p:cTn id="217" fill="hold">
                            <p:stCondLst>
                              <p:cond delay="0"/>
                            </p:stCondLst>
                            <p:childTnLst>
                              <p:par>
                                <p:cTn id="218" nodeType="clickEffect" fill="hold" presetClass="path" presetID="63">
                                  <p:stCondLst>
                                    <p:cond delay="0"/>
                                  </p:stCondLst>
                                  <p:childTnLst>
                                    <p:animMotion origin="layout" path="M 0.00382 0.00254 L 0.73316 0.00254 E">
                                      <p:cBhvr>
                                        <p:cTn id="219" dur="2000" fill="hold"/>
                                        <p:tgtEl>
                                          <p:spTgt spid="446"/>
                                        </p:tgtEl>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0" name="Picture 2" descr=""/>
          <p:cNvPicPr/>
          <p:nvPr/>
        </p:nvPicPr>
        <p:blipFill>
          <a:blip r:embed="rId1"/>
          <a:srcRect l="0" t="0" r="0" b="22034"/>
          <a:stretch/>
        </p:blipFill>
        <p:spPr>
          <a:xfrm>
            <a:off x="-9360" y="2362320"/>
            <a:ext cx="9144000" cy="4530600"/>
          </a:xfrm>
          <a:prstGeom prst="rect">
            <a:avLst/>
          </a:prstGeom>
          <a:ln w="0">
            <a:noFill/>
          </a:ln>
        </p:spPr>
      </p:pic>
      <p:sp>
        <p:nvSpPr>
          <p:cNvPr id="451" name="Title 8"/>
          <p:cNvSpPr/>
          <p:nvPr/>
        </p:nvSpPr>
        <p:spPr>
          <a:xfrm>
            <a:off x="457200" y="274680"/>
            <a:ext cx="8229600" cy="11430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e3ebf1"/>
                </a:solidFill>
                <a:latin typeface="Arial"/>
              </a:rPr>
              <a:t>In the </a:t>
            </a:r>
            <a:r>
              <a:rPr b="1" i="1" lang="en-US" sz="4400" spc="-1" strike="noStrike">
                <a:solidFill>
                  <a:srgbClr val="e3ebf1"/>
                </a:solidFill>
                <a:latin typeface="Arial"/>
              </a:rPr>
              <a:t>Developing</a:t>
            </a:r>
            <a:r>
              <a:rPr b="0" i="1" lang="en-US" sz="4400" spc="-1" strike="noStrike">
                <a:solidFill>
                  <a:srgbClr val="e3ebf1"/>
                </a:solidFill>
                <a:latin typeface="Arial"/>
              </a:rPr>
              <a:t> </a:t>
            </a:r>
            <a:r>
              <a:rPr b="0" lang="en-US" sz="4400" spc="-1" strike="noStrike">
                <a:solidFill>
                  <a:srgbClr val="e3ebf1"/>
                </a:solidFill>
                <a:latin typeface="Arial"/>
              </a:rPr>
              <a:t>World…</a:t>
            </a:r>
            <a:endParaRPr b="0" lang="en-US" sz="4400" spc="-1" strike="noStrike">
              <a:solidFill>
                <a:srgbClr val="ffffff"/>
              </a:solidFill>
              <a:latin typeface="Arial"/>
            </a:endParaRPr>
          </a:p>
        </p:txBody>
      </p:sp>
      <p:sp>
        <p:nvSpPr>
          <p:cNvPr id="452" name="TextBox 12"/>
          <p:cNvSpPr/>
          <p:nvPr/>
        </p:nvSpPr>
        <p:spPr>
          <a:xfrm>
            <a:off x="135000" y="2411280"/>
            <a:ext cx="1592280" cy="1621080"/>
          </a:xfrm>
          <a:custGeom>
            <a:avLst/>
            <a:gdLst/>
            <a:ahLst/>
            <a:rect l="l" t="t" r="r" b="b"/>
            <a:pathLst>
              <a:path w="21600" h="21600">
                <a:moveTo>
                  <a:pt x="0" y="0"/>
                </a:moveTo>
                <a:lnTo>
                  <a:pt x="21600" y="0"/>
                </a:lnTo>
                <a:lnTo>
                  <a:pt x="21600" y="21600"/>
                </a:lnTo>
                <a:lnTo>
                  <a:pt x="0" y="21600"/>
                </a:lnTo>
                <a:lnTo>
                  <a:pt x="0" y="0"/>
                </a:lnTo>
                <a:close/>
              </a:path>
            </a:pathLst>
          </a:custGeom>
          <a:solidFill>
            <a:srgbClr val="ffc000"/>
          </a:solidFill>
          <a:ln w="9360">
            <a:solidFill>
              <a:srgbClr val="000000"/>
            </a:solidFill>
            <a:miter/>
          </a:ln>
        </p:spPr>
        <p:style>
          <a:lnRef idx="0"/>
          <a:fillRef idx="0"/>
          <a:effectRef idx="0"/>
          <a:fontRef idx="minor"/>
        </p:style>
        <p:txBody>
          <a:bodyPr lIns="90000" rIns="90000" tIns="46800" bIns="46800">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u="sng">
                <a:solidFill>
                  <a:srgbClr val="000000"/>
                </a:solidFill>
                <a:uFillTx/>
                <a:latin typeface="Arial"/>
              </a:rPr>
              <a:t>Digital</a:t>
            </a: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hardware, </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software, </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connectivity,</a:t>
            </a:r>
            <a:endParaRPr b="0" lang="en-US" sz="14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Arial"/>
              </a:rPr>
              <a:t>content</a:t>
            </a: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20" dur="indefinite" restart="never" nodeType="tmRoot">
          <p:childTnLst>
            <p:seq>
              <p:cTn id="221" dur="indefinite" nodeType="mainSeq">
                <p:childTnLst>
                  <p:par>
                    <p:cTn id="222" fill="hold">
                      <p:stCondLst>
                        <p:cond delay="indefinite"/>
                      </p:stCondLst>
                      <p:childTnLst>
                        <p:par>
                          <p:cTn id="223" fill="hold">
                            <p:stCondLst>
                              <p:cond delay="0"/>
                            </p:stCondLst>
                            <p:childTnLst>
                              <p:par>
                                <p:cTn id="224" nodeType="clickEffect" fill="hold" presetClass="path" presetID="63">
                                  <p:stCondLst>
                                    <p:cond delay="0"/>
                                  </p:stCondLst>
                                  <p:childTnLst>
                                    <p:animMotion origin="layout" path="M -0.00209 4.07407E-006 L 0.76093 4.07407E-006 E">
                                      <p:cBhvr>
                                        <p:cTn id="225" dur="2000" fill="hold"/>
                                        <p:tgtEl>
                                          <p:spTgt spid="452"/>
                                        </p:tgtEl>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
          <p:cNvSpPr txBox="1"/>
          <p:nvPr/>
        </p:nvSpPr>
        <p:spPr>
          <a:xfrm>
            <a:off x="457200" y="1676160"/>
            <a:ext cx="8229600" cy="4343400"/>
          </a:xfrm>
          <a:prstGeom prst="rect">
            <a:avLst/>
          </a:prstGeom>
          <a:noFill/>
          <a:ln w="0">
            <a:noFill/>
          </a:ln>
        </p:spPr>
        <p:txBody>
          <a:bodyPr>
            <a:normAutofit/>
          </a:bodyPr>
          <a:p>
            <a:pPr marL="1440" indent="-1440">
              <a:spcBef>
                <a:spcPts val="69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800" spc="-1" strike="noStrike">
                <a:solidFill>
                  <a:srgbClr val="ffff00"/>
                </a:solidFill>
                <a:latin typeface="Arial"/>
              </a:rPr>
              <a:t>Technology </a:t>
            </a:r>
            <a:r>
              <a:rPr b="1" lang="en-US" sz="2800" spc="-1" strike="noStrike">
                <a:solidFill>
                  <a:srgbClr val="ffff00"/>
                </a:solidFill>
                <a:latin typeface="Arial"/>
              </a:rPr>
              <a:t>magnifies </a:t>
            </a:r>
            <a:r>
              <a:rPr b="0" i="1" lang="en-US" sz="2800" spc="-1" strike="noStrike">
                <a:solidFill>
                  <a:srgbClr val="ffff00"/>
                </a:solidFill>
                <a:latin typeface="Arial"/>
              </a:rPr>
              <a:t>human intent and capability.</a:t>
            </a:r>
            <a:endParaRPr b="0" lang="en-US" sz="2800" spc="-1" strike="noStrike">
              <a:solidFill>
                <a:srgbClr val="ffffff"/>
              </a:solidFill>
              <a:latin typeface="Arial"/>
            </a:endParaRPr>
          </a:p>
          <a:p>
            <a:pPr marL="1440" indent="-1440">
              <a:spcBef>
                <a:spcPts val="69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ffffff"/>
              </a:solidFill>
              <a:latin typeface="Arial"/>
            </a:endParaRPr>
          </a:p>
          <a:p>
            <a:pPr marL="1440" indent="-1440">
              <a:spcBef>
                <a:spcPts val="69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800" spc="-1" strike="noStrike">
                <a:solidFill>
                  <a:srgbClr val="ffffff"/>
                </a:solidFill>
                <a:latin typeface="Arial"/>
              </a:rPr>
              <a:t>Technology itself requires support from well-intentioned, competent people or organizations. </a:t>
            </a:r>
            <a:endParaRPr b="0" lang="en-US" sz="2800" spc="-1" strike="noStrike">
              <a:solidFill>
                <a:srgbClr val="ffffff"/>
              </a:solidFill>
              <a:latin typeface="Arial"/>
            </a:endParaRPr>
          </a:p>
          <a:p>
            <a:pPr marL="1440" indent="-1440">
              <a:spcBef>
                <a:spcPts val="69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ffffff"/>
              </a:solidFill>
              <a:latin typeface="Arial"/>
            </a:endParaRPr>
          </a:p>
          <a:p>
            <a:pPr marL="1440" indent="-1440">
              <a:spcBef>
                <a:spcPts val="69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800" spc="-1" strike="noStrike">
                <a:solidFill>
                  <a:srgbClr val="ffffff"/>
                </a:solidFill>
                <a:latin typeface="Arial"/>
              </a:rPr>
              <a:t>Successful ICT4D interventions work as a part of well-intentioned, competent organizations.</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Rectangle 6"/>
          <p:cNvSpPr/>
          <p:nvPr/>
        </p:nvSpPr>
        <p:spPr>
          <a:xfrm>
            <a:off x="1523880" y="6629400"/>
            <a:ext cx="7620120" cy="24624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7f7f7f"/>
                </a:solidFill>
                <a:latin typeface="Arial"/>
              </a:rPr>
              <a:t>Sources: New York Times, 2008; Best, M. L., 2004; Negroponte, 2005.</a:t>
            </a:r>
            <a:endParaRPr b="0" lang="en-US" sz="1000" spc="-1" strike="noStrike">
              <a:solidFill>
                <a:srgbClr val="ffffff"/>
              </a:solidFill>
              <a:latin typeface="Arial"/>
            </a:endParaRPr>
          </a:p>
        </p:txBody>
      </p:sp>
      <p:sp>
        <p:nvSpPr>
          <p:cNvPr id="455" name="Rectangle 3"/>
          <p:cNvSpPr/>
          <p:nvPr/>
        </p:nvSpPr>
        <p:spPr>
          <a:xfrm>
            <a:off x="2209680" y="2743200"/>
            <a:ext cx="6553440" cy="119124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ffffff"/>
                </a:solidFill>
                <a:latin typeface="Arial"/>
              </a:rPr>
              <a:t>“</a:t>
            </a:r>
            <a:r>
              <a:rPr b="0" lang="en-US" sz="3600" spc="-1" strike="noStrike">
                <a:solidFill>
                  <a:srgbClr val="ffffff"/>
                </a:solidFill>
                <a:latin typeface="Arial"/>
              </a:rPr>
              <a:t>Can the </a:t>
            </a:r>
            <a:r>
              <a:rPr b="1" lang="en-US" sz="3600" spc="-1" strike="noStrike">
                <a:solidFill>
                  <a:srgbClr val="ffffff"/>
                </a:solidFill>
                <a:latin typeface="Arial"/>
              </a:rPr>
              <a:t>cellphone</a:t>
            </a:r>
            <a:r>
              <a:rPr b="0" lang="en-US" sz="3600" spc="-1" strike="noStrike">
                <a:solidFill>
                  <a:srgbClr val="ffffff"/>
                </a:solidFill>
                <a:latin typeface="Arial"/>
              </a:rPr>
              <a:t> help </a:t>
            </a:r>
            <a:endParaRPr b="0" lang="en-US" sz="36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3600" spc="-1" strike="noStrike">
                <a:solidFill>
                  <a:srgbClr val="ffffff"/>
                </a:solidFill>
                <a:latin typeface="Arial"/>
              </a:rPr>
              <a:t>end</a:t>
            </a:r>
            <a:r>
              <a:rPr b="1" i="1" lang="en-US" sz="3600" spc="-1" strike="noStrike">
                <a:solidFill>
                  <a:srgbClr val="ffffff"/>
                </a:solidFill>
                <a:latin typeface="Arial"/>
              </a:rPr>
              <a:t> </a:t>
            </a:r>
            <a:r>
              <a:rPr b="0" i="1" lang="en-US" sz="3600" spc="-1" strike="noStrike">
                <a:solidFill>
                  <a:srgbClr val="ffffff"/>
                </a:solidFill>
                <a:latin typeface="Arial"/>
              </a:rPr>
              <a:t>global poverty</a:t>
            </a:r>
            <a:r>
              <a:rPr b="0" lang="en-US" sz="3600" spc="-1" strike="noStrike">
                <a:solidFill>
                  <a:srgbClr val="ffffff"/>
                </a:solidFill>
                <a:latin typeface="Arial"/>
              </a:rPr>
              <a:t>?”</a:t>
            </a:r>
            <a:endParaRPr b="0" lang="en-US" sz="3600" spc="-1" strike="noStrike">
              <a:solidFill>
                <a:srgbClr val="ffffff"/>
              </a:solidFill>
              <a:latin typeface="Arial"/>
            </a:endParaRPr>
          </a:p>
        </p:txBody>
      </p:sp>
      <p:sp>
        <p:nvSpPr>
          <p:cNvPr id="456" name="Rectangle 4"/>
          <p:cNvSpPr/>
          <p:nvPr/>
        </p:nvSpPr>
        <p:spPr>
          <a:xfrm>
            <a:off x="838080" y="4191120"/>
            <a:ext cx="6858000" cy="1739880"/>
          </a:xfrm>
          <a:prstGeom prst="rect">
            <a:avLst/>
          </a:prstGeom>
          <a:noFill/>
          <a:ln w="0">
            <a:noFill/>
          </a:ln>
        </p:spPr>
        <p:style>
          <a:lnRef idx="0"/>
          <a:fillRef idx="0"/>
          <a:effectRef idx="0"/>
          <a:fontRef idx="minor"/>
        </p:style>
        <p:txBody>
          <a:bodyPr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ffffff"/>
                </a:solidFill>
                <a:latin typeface="Arial"/>
              </a:rPr>
              <a:t>“</a:t>
            </a:r>
            <a:r>
              <a:rPr b="0" lang="en-US" sz="3600" spc="-1" strike="noStrike">
                <a:solidFill>
                  <a:srgbClr val="ffffff"/>
                </a:solidFill>
                <a:latin typeface="Arial"/>
              </a:rPr>
              <a:t>The </a:t>
            </a:r>
            <a:r>
              <a:rPr b="1" lang="en-US" sz="3600" spc="-1" strike="noStrike">
                <a:solidFill>
                  <a:srgbClr val="ffffff"/>
                </a:solidFill>
                <a:latin typeface="Arial"/>
              </a:rPr>
              <a:t>Internet </a:t>
            </a:r>
            <a:endParaRPr b="0" lang="en-US" sz="3600" spc="-1" strike="noStrike">
              <a:solidFill>
                <a:srgbClr val="ffffff"/>
              </a:solidFill>
              <a:latin typeface="Arial"/>
            </a:endParaRPr>
          </a:p>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3600" spc="-1" strike="noStrike">
                <a:solidFill>
                  <a:srgbClr val="ffffff"/>
                </a:solidFill>
                <a:latin typeface="Arial"/>
              </a:rPr>
              <a:t>should be a human right</a:t>
            </a:r>
            <a:r>
              <a:rPr b="0" lang="en-US" sz="3600" spc="-1" strike="noStrike">
                <a:solidFill>
                  <a:srgbClr val="ffffff"/>
                </a:solidFill>
                <a:latin typeface="Arial"/>
              </a:rPr>
              <a:t> </a:t>
            </a:r>
            <a:br/>
            <a:r>
              <a:rPr b="0" lang="en-US" sz="3600" spc="-1" strike="noStrike">
                <a:solidFill>
                  <a:srgbClr val="ffffff"/>
                </a:solidFill>
                <a:latin typeface="Arial"/>
              </a:rPr>
              <a:t>in and of itself.”</a:t>
            </a:r>
            <a:endParaRPr b="0" lang="en-US" sz="3600" spc="-1" strike="noStrike">
              <a:solidFill>
                <a:srgbClr val="ffffff"/>
              </a:solidFill>
              <a:latin typeface="Arial"/>
            </a:endParaRPr>
          </a:p>
        </p:txBody>
      </p:sp>
      <p:sp>
        <p:nvSpPr>
          <p:cNvPr id="457" name="Rectangle 7"/>
          <p:cNvSpPr/>
          <p:nvPr/>
        </p:nvSpPr>
        <p:spPr>
          <a:xfrm>
            <a:off x="533520" y="609480"/>
            <a:ext cx="7924680" cy="1739880"/>
          </a:xfrm>
          <a:prstGeom prst="rect">
            <a:avLst/>
          </a:prstGeom>
          <a:noFill/>
          <a:ln w="0">
            <a:noFill/>
          </a:ln>
        </p:spPr>
        <p:style>
          <a:lnRef idx="0"/>
          <a:fillRef idx="0"/>
          <a:effectRef idx="0"/>
          <a:fontRef idx="minor"/>
        </p:style>
        <p:txBody>
          <a:bodyPr lIns="90000" rIns="90000" tIns="46800" bIns="46800">
            <a:spAutoFit/>
          </a:bodyPr>
          <a:p>
            <a:pPr algn="ctr">
              <a:spcBef>
                <a:spcPts val="8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ffffff"/>
                </a:solidFill>
                <a:latin typeface="Arial"/>
              </a:rPr>
              <a:t>“</a:t>
            </a:r>
            <a:r>
              <a:rPr b="0" lang="en-US" sz="3600" spc="-1" strike="noStrike">
                <a:solidFill>
                  <a:srgbClr val="ffffff"/>
                </a:solidFill>
                <a:latin typeface="Arial"/>
              </a:rPr>
              <a:t>Kids in the </a:t>
            </a:r>
            <a:r>
              <a:rPr b="0" i="1" lang="en-US" sz="3600" spc="-1" strike="noStrike">
                <a:solidFill>
                  <a:srgbClr val="ffffff"/>
                </a:solidFill>
                <a:latin typeface="Arial"/>
              </a:rPr>
              <a:t>developing world need </a:t>
            </a:r>
            <a:r>
              <a:rPr b="0" lang="en-US" sz="3600" spc="-1" strike="noStrike">
                <a:solidFill>
                  <a:srgbClr val="ffffff"/>
                </a:solidFill>
                <a:latin typeface="Arial"/>
              </a:rPr>
              <a:t>the </a:t>
            </a:r>
            <a:r>
              <a:rPr b="1" lang="en-US" sz="3600" spc="-1" strike="noStrike">
                <a:solidFill>
                  <a:srgbClr val="ffffff"/>
                </a:solidFill>
                <a:latin typeface="Arial"/>
              </a:rPr>
              <a:t>newest technology</a:t>
            </a:r>
            <a:r>
              <a:rPr b="0" lang="en-US" sz="3600" spc="-1" strike="noStrike">
                <a:solidFill>
                  <a:srgbClr val="ffffff"/>
                </a:solidFill>
                <a:latin typeface="Arial"/>
              </a:rPr>
              <a:t>…”</a:t>
            </a:r>
            <a:endParaRPr b="0" lang="en-US" sz="3600" spc="-1" strike="noStrike">
              <a:solidFill>
                <a:srgbClr val="ffffff"/>
              </a:solidFill>
              <a:latin typeface="Arial"/>
            </a:endParaRPr>
          </a:p>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extBox 2"/>
          <p:cNvSpPr/>
          <p:nvPr/>
        </p:nvSpPr>
        <p:spPr>
          <a:xfrm>
            <a:off x="1714680" y="380880"/>
            <a:ext cx="3047760" cy="13737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ffffff"/>
                </a:solidFill>
                <a:latin typeface="Arial"/>
              </a:rPr>
              <a:t>“</a:t>
            </a:r>
            <a:r>
              <a:rPr b="0" lang="en-US" sz="2800" spc="-1" strike="noStrike">
                <a:solidFill>
                  <a:srgbClr val="ffffff"/>
                </a:solidFill>
                <a:latin typeface="Arial"/>
              </a:rPr>
              <a:t>Twitter is changing the way we live.”</a:t>
            </a:r>
            <a:endParaRPr b="0" lang="en-US" sz="2800" spc="-1" strike="noStrike">
              <a:solidFill>
                <a:srgbClr val="ffffff"/>
              </a:solidFill>
              <a:latin typeface="Arial"/>
            </a:endParaRPr>
          </a:p>
        </p:txBody>
      </p:sp>
      <p:sp>
        <p:nvSpPr>
          <p:cNvPr id="459" name="TextBox 3"/>
          <p:cNvSpPr/>
          <p:nvPr/>
        </p:nvSpPr>
        <p:spPr>
          <a:xfrm>
            <a:off x="152280" y="6627960"/>
            <a:ext cx="8991720" cy="2311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900" spc="-1" strike="noStrike">
                <a:solidFill>
                  <a:srgbClr val="7f7f7f"/>
                </a:solidFill>
                <a:latin typeface="Arial"/>
              </a:rPr>
              <a:t>Sources: Time Magazine, Nonprofit Technology Conference, The Huffington Post, Wall Street Journal, Cybermedia.</a:t>
            </a:r>
            <a:endParaRPr b="0" lang="en-US" sz="900" spc="-1" strike="noStrike">
              <a:solidFill>
                <a:srgbClr val="ffffff"/>
              </a:solidFill>
              <a:latin typeface="Arial"/>
            </a:endParaRPr>
          </a:p>
        </p:txBody>
      </p:sp>
      <p:sp>
        <p:nvSpPr>
          <p:cNvPr id="460" name="Rectangle 4"/>
          <p:cNvSpPr/>
          <p:nvPr/>
        </p:nvSpPr>
        <p:spPr>
          <a:xfrm>
            <a:off x="4991040" y="3352680"/>
            <a:ext cx="3619440" cy="1800360"/>
          </a:xfrm>
          <a:prstGeom prst="rect">
            <a:avLst/>
          </a:prstGeom>
          <a:noFill/>
          <a:ln w="0">
            <a:noFill/>
          </a:ln>
        </p:spPr>
        <p:style>
          <a:lnRef idx="0"/>
          <a:fillRef idx="0"/>
          <a:effectRef idx="0"/>
          <a:fontRef idx="minor"/>
        </p:style>
        <p:txBody>
          <a:bodyPr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ffffff"/>
                </a:solidFill>
                <a:latin typeface="Arial"/>
              </a:rPr>
              <a:t>“</a:t>
            </a:r>
            <a:r>
              <a:rPr b="0" lang="en-US" sz="2800" spc="-1" strike="noStrike">
                <a:solidFill>
                  <a:srgbClr val="ffffff"/>
                </a:solidFill>
                <a:latin typeface="Arial"/>
              </a:rPr>
              <a:t>Each of us is simultaneously an individual person and a global publisher.”</a:t>
            </a:r>
            <a:endParaRPr b="0" lang="en-US" sz="2800" spc="-1" strike="noStrike">
              <a:solidFill>
                <a:srgbClr val="ffffff"/>
              </a:solidFill>
              <a:latin typeface="Arial"/>
            </a:endParaRPr>
          </a:p>
        </p:txBody>
      </p:sp>
      <p:sp>
        <p:nvSpPr>
          <p:cNvPr id="461" name="TextBox 6"/>
          <p:cNvSpPr/>
          <p:nvPr/>
        </p:nvSpPr>
        <p:spPr>
          <a:xfrm>
            <a:off x="343080" y="2666880"/>
            <a:ext cx="3346200" cy="13737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ffffff"/>
                </a:solidFill>
                <a:latin typeface="Arial"/>
              </a:rPr>
              <a:t>“</a:t>
            </a:r>
            <a:r>
              <a:rPr b="0" lang="en-US" sz="2800" spc="-1" strike="noStrike">
                <a:solidFill>
                  <a:srgbClr val="ffffff"/>
                </a:solidFill>
                <a:latin typeface="Arial"/>
              </a:rPr>
              <a:t>Social networking will transform learning”</a:t>
            </a:r>
            <a:endParaRPr b="0" lang="en-US" sz="2800" spc="-1" strike="noStrike">
              <a:solidFill>
                <a:srgbClr val="ffffff"/>
              </a:solidFill>
              <a:latin typeface="Arial"/>
            </a:endParaRPr>
          </a:p>
        </p:txBody>
      </p:sp>
      <p:sp>
        <p:nvSpPr>
          <p:cNvPr id="462" name="TextBox 7"/>
          <p:cNvSpPr/>
          <p:nvPr/>
        </p:nvSpPr>
        <p:spPr>
          <a:xfrm>
            <a:off x="1752480" y="4648320"/>
            <a:ext cx="2789280" cy="13737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ffffff"/>
                </a:solidFill>
                <a:latin typeface="Arial"/>
              </a:rPr>
              <a:t>“</a:t>
            </a:r>
            <a:r>
              <a:rPr b="0" lang="en-US" sz="2800" spc="-1" strike="noStrike">
                <a:solidFill>
                  <a:srgbClr val="ffffff"/>
                </a:solidFill>
                <a:latin typeface="Arial"/>
              </a:rPr>
              <a:t>The Internet changes everything.”</a:t>
            </a:r>
            <a:endParaRPr b="0" lang="en-US" sz="2800" spc="-1" strike="noStrike">
              <a:solidFill>
                <a:srgbClr val="ffffff"/>
              </a:solidFill>
              <a:latin typeface="Arial"/>
            </a:endParaRPr>
          </a:p>
        </p:txBody>
      </p:sp>
      <p:sp>
        <p:nvSpPr>
          <p:cNvPr id="463" name="Rectangle 9"/>
          <p:cNvSpPr/>
          <p:nvPr/>
        </p:nvSpPr>
        <p:spPr>
          <a:xfrm>
            <a:off x="4191120" y="1295280"/>
            <a:ext cx="4267080" cy="1373760"/>
          </a:xfrm>
          <a:prstGeom prst="rect">
            <a:avLst/>
          </a:prstGeom>
          <a:noFill/>
          <a:ln w="0">
            <a:noFill/>
          </a:ln>
        </p:spPr>
        <p:style>
          <a:lnRef idx="0"/>
          <a:fillRef idx="0"/>
          <a:effectRef idx="0"/>
          <a:fontRef idx="minor"/>
        </p:style>
        <p:txBody>
          <a:bodyPr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ffffff"/>
                </a:solidFill>
                <a:latin typeface="Arial"/>
              </a:rPr>
              <a:t>“</a:t>
            </a:r>
            <a:r>
              <a:rPr b="0" lang="en-US" sz="2800" spc="-1" strike="noStrike">
                <a:solidFill>
                  <a:srgbClr val="ffffff"/>
                </a:solidFill>
                <a:latin typeface="Arial"/>
              </a:rPr>
              <a:t>The Internet democratizes access to information.”</a:t>
            </a:r>
            <a:endParaRPr b="0" lang="en-US" sz="2800" spc="-1" strike="noStrike">
              <a:solidFill>
                <a:srgbClr val="ffffff"/>
              </a:solidFill>
              <a:latin typeface="Arial"/>
            </a:endParaRPr>
          </a:p>
        </p:txBody>
      </p:sp>
    </p:spTree>
  </p:cSld>
  <p:transition>
    <p:zoom dir="out"/>
  </p:transition>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
          <p:cNvSpPr txBox="1"/>
          <p:nvPr/>
        </p:nvSpPr>
        <p:spPr>
          <a:xfrm>
            <a:off x="457200" y="274320"/>
            <a:ext cx="8229600" cy="1143000"/>
          </a:xfrm>
          <a:prstGeom prst="rect">
            <a:avLst/>
          </a:prstGeom>
          <a:noFill/>
          <a:ln w="0">
            <a:noFill/>
          </a:ln>
        </p:spPr>
        <p:txBody>
          <a:bodyPr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e3ebf1"/>
                </a:solidFill>
                <a:latin typeface="Arial"/>
              </a:rPr>
              <a:t>Why do these myths persist?</a:t>
            </a:r>
            <a:endParaRPr b="0" lang="en-US" sz="4400" spc="-1" strike="noStrike">
              <a:solidFill>
                <a:srgbClr val="e3ebf1"/>
              </a:solidFill>
              <a:latin typeface="Arial"/>
            </a:endParaRPr>
          </a:p>
        </p:txBody>
      </p:sp>
      <p:sp>
        <p:nvSpPr>
          <p:cNvPr id="465" name=""/>
          <p:cNvSpPr txBox="1"/>
          <p:nvPr/>
        </p:nvSpPr>
        <p:spPr>
          <a:xfrm>
            <a:off x="4648320" y="1600200"/>
            <a:ext cx="4038480" cy="4525920"/>
          </a:xfrm>
          <a:prstGeom prst="rect">
            <a:avLst/>
          </a:prstGeom>
          <a:noFill/>
          <a:ln w="0">
            <a:noFill/>
          </a:ln>
        </p:spPr>
        <p:txBody>
          <a:bodyPr>
            <a:normAutofit fontScale="83000"/>
          </a:bodyPr>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Desire for an easy solution</a:t>
            </a:r>
            <a:endParaRPr b="0" lang="en-US" sz="1800" spc="-1" strike="noStrike">
              <a:solidFill>
                <a:srgbClr val="ffffff"/>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Desire for a one-time, catalytic investment</a:t>
            </a:r>
            <a:endParaRPr b="0" lang="en-US" sz="1800" spc="-1" strike="noStrike">
              <a:solidFill>
                <a:srgbClr val="ffffff"/>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Desire to see ingenuity triumph</a:t>
            </a:r>
            <a:endParaRPr b="0" lang="en-US" sz="1800" spc="-1" strike="noStrike">
              <a:solidFill>
                <a:srgbClr val="ffffff"/>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Seductive power of technology in the developed world</a:t>
            </a:r>
            <a:endParaRPr b="0" lang="en-US" sz="1800" spc="-1" strike="noStrike">
              <a:solidFill>
                <a:srgbClr val="ffffff"/>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Not enough insight into actual poor communities</a:t>
            </a:r>
            <a:endParaRPr b="0" lang="en-US" sz="1800" spc="-1" strike="noStrike">
              <a:solidFill>
                <a:srgbClr val="ffffff"/>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Misleading explanations of successful ICT4D projects – a variation of AI’s “frame problem”</a:t>
            </a:r>
            <a:endParaRPr b="0" lang="en-US" sz="1800" spc="-1" strike="noStrike">
              <a:solidFill>
                <a:srgbClr val="ffffff"/>
              </a:solidFill>
              <a:latin typeface="Arial"/>
            </a:endParaRPr>
          </a:p>
        </p:txBody>
      </p:sp>
      <p:pic>
        <p:nvPicPr>
          <p:cNvPr id="466" name="Picture 2" descr="gi vsat KodiaEChoupal (21)"/>
          <p:cNvPicPr/>
          <p:nvPr/>
        </p:nvPicPr>
        <p:blipFill>
          <a:blip r:embed="rId1"/>
          <a:stretch/>
        </p:blipFill>
        <p:spPr>
          <a:xfrm>
            <a:off x="457200" y="2209680"/>
            <a:ext cx="3962520" cy="2971800"/>
          </a:xfrm>
          <a:prstGeom prst="rect">
            <a:avLst/>
          </a:prstGeom>
          <a:ln w="15840">
            <a:solidFill>
              <a:srgbClr val="ffffff"/>
            </a:solidFill>
            <a:miter/>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67" name="Group 24"/>
          <p:cNvGrpSpPr/>
          <p:nvPr/>
        </p:nvGrpSpPr>
        <p:grpSpPr>
          <a:xfrm>
            <a:off x="4267080" y="2666880"/>
            <a:ext cx="762120" cy="1524240"/>
            <a:chOff x="4267080" y="2666880"/>
            <a:chExt cx="762120" cy="1524240"/>
          </a:xfrm>
        </p:grpSpPr>
        <p:sp>
          <p:nvSpPr>
            <p:cNvPr id="468" name="Oval 7"/>
            <p:cNvSpPr/>
            <p:nvPr/>
          </p:nvSpPr>
          <p:spPr>
            <a:xfrm>
              <a:off x="4419360" y="2666880"/>
              <a:ext cx="457200" cy="457200"/>
            </a:xfrm>
            <a:prstGeom prst="ellipse">
              <a:avLst/>
            </a:prstGeom>
            <a:noFill/>
            <a:ln w="50760">
              <a:solidFill>
                <a:srgbClr val="c59ee2"/>
              </a:solidFill>
              <a:miter/>
            </a:ln>
          </p:spPr>
          <p:style>
            <a:lnRef idx="0"/>
            <a:fillRef idx="0"/>
            <a:effectRef idx="0"/>
            <a:fontRef idx="minor"/>
          </p:style>
        </p:sp>
        <p:sp>
          <p:nvSpPr>
            <p:cNvPr id="469" name="Straight Connector 9"/>
            <p:cNvSpPr/>
            <p:nvPr/>
          </p:nvSpPr>
          <p:spPr>
            <a:xfrm>
              <a:off x="4647960" y="3124080"/>
              <a:ext cx="0" cy="609480"/>
            </a:xfrm>
            <a:prstGeom prst="line">
              <a:avLst/>
            </a:prstGeom>
            <a:ln w="50760">
              <a:solidFill>
                <a:srgbClr val="c59ee2"/>
              </a:solidFill>
              <a:miter/>
            </a:ln>
          </p:spPr>
          <p:style>
            <a:lnRef idx="0"/>
            <a:fillRef idx="0"/>
            <a:effectRef idx="0"/>
            <a:fontRef idx="minor"/>
          </p:style>
        </p:sp>
        <p:sp>
          <p:nvSpPr>
            <p:cNvPr id="470" name="Straight Connector 11"/>
            <p:cNvSpPr/>
            <p:nvPr/>
          </p:nvSpPr>
          <p:spPr>
            <a:xfrm>
              <a:off x="4267080" y="3352680"/>
              <a:ext cx="762120" cy="0"/>
            </a:xfrm>
            <a:prstGeom prst="line">
              <a:avLst/>
            </a:prstGeom>
            <a:ln w="50760">
              <a:solidFill>
                <a:srgbClr val="c59ee2"/>
              </a:solidFill>
              <a:miter/>
            </a:ln>
          </p:spPr>
          <p:style>
            <a:lnRef idx="0"/>
            <a:fillRef idx="0"/>
            <a:effectRef idx="0"/>
            <a:fontRef idx="minor"/>
          </p:style>
        </p:sp>
        <p:sp>
          <p:nvSpPr>
            <p:cNvPr id="471" name="Straight Connector 13"/>
            <p:cNvSpPr/>
            <p:nvPr/>
          </p:nvSpPr>
          <p:spPr>
            <a:xfrm flipH="1">
              <a:off x="4342680" y="3733920"/>
              <a:ext cx="304920" cy="457200"/>
            </a:xfrm>
            <a:prstGeom prst="line">
              <a:avLst/>
            </a:prstGeom>
            <a:ln w="50760">
              <a:solidFill>
                <a:srgbClr val="c59ee2"/>
              </a:solidFill>
              <a:miter/>
            </a:ln>
          </p:spPr>
          <p:style>
            <a:lnRef idx="0"/>
            <a:fillRef idx="0"/>
            <a:effectRef idx="0"/>
            <a:fontRef idx="minor"/>
          </p:style>
        </p:sp>
        <p:sp>
          <p:nvSpPr>
            <p:cNvPr id="472" name="Straight Connector 14"/>
            <p:cNvSpPr/>
            <p:nvPr/>
          </p:nvSpPr>
          <p:spPr>
            <a:xfrm>
              <a:off x="4647240" y="3733920"/>
              <a:ext cx="304920" cy="457200"/>
            </a:xfrm>
            <a:prstGeom prst="line">
              <a:avLst/>
            </a:prstGeom>
            <a:ln w="50760">
              <a:solidFill>
                <a:srgbClr val="c59ee2"/>
              </a:solidFill>
              <a:miter/>
            </a:ln>
          </p:spPr>
          <p:style>
            <a:lnRef idx="0"/>
            <a:fillRef idx="0"/>
            <a:effectRef idx="0"/>
            <a:fontRef idx="minor"/>
          </p:style>
        </p:sp>
      </p:grpSp>
      <p:grpSp>
        <p:nvGrpSpPr>
          <p:cNvPr id="473" name="Group 25"/>
          <p:cNvGrpSpPr/>
          <p:nvPr/>
        </p:nvGrpSpPr>
        <p:grpSpPr>
          <a:xfrm>
            <a:off x="1905120" y="4267080"/>
            <a:ext cx="761760" cy="1524240"/>
            <a:chOff x="1905120" y="4267080"/>
            <a:chExt cx="761760" cy="1524240"/>
          </a:xfrm>
        </p:grpSpPr>
        <p:sp>
          <p:nvSpPr>
            <p:cNvPr id="474" name="Oval 19"/>
            <p:cNvSpPr/>
            <p:nvPr/>
          </p:nvSpPr>
          <p:spPr>
            <a:xfrm>
              <a:off x="2057400" y="4267080"/>
              <a:ext cx="457200" cy="457200"/>
            </a:xfrm>
            <a:prstGeom prst="ellipse">
              <a:avLst/>
            </a:prstGeom>
            <a:noFill/>
            <a:ln w="50760">
              <a:solidFill>
                <a:srgbClr val="ffc000"/>
              </a:solidFill>
              <a:miter/>
            </a:ln>
          </p:spPr>
          <p:style>
            <a:lnRef idx="0"/>
            <a:fillRef idx="0"/>
            <a:effectRef idx="0"/>
            <a:fontRef idx="minor"/>
          </p:style>
        </p:sp>
        <p:sp>
          <p:nvSpPr>
            <p:cNvPr id="475" name="Straight Connector 20"/>
            <p:cNvSpPr/>
            <p:nvPr/>
          </p:nvSpPr>
          <p:spPr>
            <a:xfrm>
              <a:off x="2286000" y="4724280"/>
              <a:ext cx="0" cy="609480"/>
            </a:xfrm>
            <a:prstGeom prst="line">
              <a:avLst/>
            </a:prstGeom>
            <a:ln w="50760">
              <a:solidFill>
                <a:srgbClr val="ffc000"/>
              </a:solidFill>
              <a:miter/>
            </a:ln>
          </p:spPr>
          <p:style>
            <a:lnRef idx="0"/>
            <a:fillRef idx="0"/>
            <a:effectRef idx="0"/>
            <a:fontRef idx="minor"/>
          </p:style>
        </p:sp>
        <p:sp>
          <p:nvSpPr>
            <p:cNvPr id="476" name="Straight Connector 21"/>
            <p:cNvSpPr/>
            <p:nvPr/>
          </p:nvSpPr>
          <p:spPr>
            <a:xfrm>
              <a:off x="1905120" y="4952880"/>
              <a:ext cx="761760" cy="0"/>
            </a:xfrm>
            <a:prstGeom prst="line">
              <a:avLst/>
            </a:prstGeom>
            <a:ln w="50760">
              <a:solidFill>
                <a:srgbClr val="ffc000"/>
              </a:solidFill>
              <a:miter/>
            </a:ln>
          </p:spPr>
          <p:style>
            <a:lnRef idx="0"/>
            <a:fillRef idx="0"/>
            <a:effectRef idx="0"/>
            <a:fontRef idx="minor"/>
          </p:style>
        </p:sp>
        <p:sp>
          <p:nvSpPr>
            <p:cNvPr id="477" name="Straight Connector 22"/>
            <p:cNvSpPr/>
            <p:nvPr/>
          </p:nvSpPr>
          <p:spPr>
            <a:xfrm flipH="1">
              <a:off x="1981080" y="5334120"/>
              <a:ext cx="304560" cy="457200"/>
            </a:xfrm>
            <a:prstGeom prst="line">
              <a:avLst/>
            </a:prstGeom>
            <a:ln w="50760">
              <a:solidFill>
                <a:srgbClr val="ffc000"/>
              </a:solidFill>
              <a:miter/>
            </a:ln>
          </p:spPr>
          <p:style>
            <a:lnRef idx="0"/>
            <a:fillRef idx="0"/>
            <a:effectRef idx="0"/>
            <a:fontRef idx="minor"/>
          </p:style>
        </p:sp>
        <p:sp>
          <p:nvSpPr>
            <p:cNvPr id="478" name="Straight Connector 23"/>
            <p:cNvSpPr/>
            <p:nvPr/>
          </p:nvSpPr>
          <p:spPr>
            <a:xfrm>
              <a:off x="2286000" y="5334120"/>
              <a:ext cx="304560" cy="457200"/>
            </a:xfrm>
            <a:prstGeom prst="line">
              <a:avLst/>
            </a:prstGeom>
            <a:ln w="50760">
              <a:solidFill>
                <a:srgbClr val="ffc000"/>
              </a:solidFill>
              <a:miter/>
            </a:ln>
          </p:spPr>
          <p:style>
            <a:lnRef idx="0"/>
            <a:fillRef idx="0"/>
            <a:effectRef idx="0"/>
            <a:fontRef idx="minor"/>
          </p:style>
        </p:sp>
      </p:grpSp>
      <p:sp>
        <p:nvSpPr>
          <p:cNvPr id="479" name="Cross 39"/>
          <p:cNvSpPr/>
          <p:nvPr/>
        </p:nvSpPr>
        <p:spPr>
          <a:xfrm>
            <a:off x="3124080" y="1600200"/>
            <a:ext cx="533520" cy="533520"/>
          </a:xfrm>
          <a:custGeom>
            <a:avLst/>
            <a:gdLst/>
            <a:ahLst/>
            <a:rect l="0" t="0" r="r" b="b"/>
            <a:pathLst>
              <a:path w="1484" h="1484">
                <a:moveTo>
                  <a:pt x="650" y="0"/>
                </a:moveTo>
                <a:lnTo>
                  <a:pt x="832" y="0"/>
                </a:lnTo>
                <a:lnTo>
                  <a:pt x="832" y="650"/>
                </a:lnTo>
                <a:lnTo>
                  <a:pt x="1483" y="650"/>
                </a:lnTo>
                <a:lnTo>
                  <a:pt x="1483" y="832"/>
                </a:lnTo>
                <a:lnTo>
                  <a:pt x="832" y="832"/>
                </a:lnTo>
                <a:lnTo>
                  <a:pt x="832" y="1483"/>
                </a:lnTo>
                <a:lnTo>
                  <a:pt x="650" y="1483"/>
                </a:lnTo>
                <a:lnTo>
                  <a:pt x="650" y="832"/>
                </a:lnTo>
                <a:lnTo>
                  <a:pt x="0" y="832"/>
                </a:lnTo>
                <a:lnTo>
                  <a:pt x="0" y="650"/>
                </a:lnTo>
                <a:lnTo>
                  <a:pt x="650" y="650"/>
                </a:lnTo>
                <a:lnTo>
                  <a:pt x="650" y="0"/>
                </a:lnTo>
              </a:path>
            </a:pathLst>
          </a:custGeom>
          <a:solidFill>
            <a:srgbClr val="ffffff"/>
          </a:solidFill>
          <a:ln w="12600">
            <a:solidFill>
              <a:srgbClr val="ffffff"/>
            </a:solidFill>
            <a:round/>
          </a:ln>
        </p:spPr>
        <p:style>
          <a:lnRef idx="0"/>
          <a:fillRef idx="0"/>
          <a:effectRef idx="0"/>
          <a:fontRef idx="minor"/>
        </p:style>
      </p:sp>
      <p:grpSp>
        <p:nvGrpSpPr>
          <p:cNvPr id="480" name="Group 48"/>
          <p:cNvGrpSpPr/>
          <p:nvPr/>
        </p:nvGrpSpPr>
        <p:grpSpPr>
          <a:xfrm>
            <a:off x="5867280" y="1676520"/>
            <a:ext cx="533520" cy="380880"/>
            <a:chOff x="5867280" y="1676520"/>
            <a:chExt cx="533520" cy="380880"/>
          </a:xfrm>
        </p:grpSpPr>
        <p:sp>
          <p:nvSpPr>
            <p:cNvPr id="481" name="Rectangle 40"/>
            <p:cNvSpPr/>
            <p:nvPr/>
          </p:nvSpPr>
          <p:spPr>
            <a:xfrm>
              <a:off x="5867280" y="1676520"/>
              <a:ext cx="533520" cy="75960"/>
            </a:xfrm>
            <a:prstGeom prst="rect">
              <a:avLst/>
            </a:prstGeom>
            <a:solidFill>
              <a:srgbClr val="ffffff"/>
            </a:solidFill>
            <a:ln w="12600">
              <a:solidFill>
                <a:srgbClr val="ffffff"/>
              </a:solidFill>
              <a:round/>
            </a:ln>
          </p:spPr>
          <p:style>
            <a:lnRef idx="0"/>
            <a:fillRef idx="0"/>
            <a:effectRef idx="0"/>
            <a:fontRef idx="minor"/>
          </p:style>
        </p:sp>
        <p:sp>
          <p:nvSpPr>
            <p:cNvPr id="482" name="Rectangle 41"/>
            <p:cNvSpPr/>
            <p:nvPr/>
          </p:nvSpPr>
          <p:spPr>
            <a:xfrm>
              <a:off x="5867280" y="1981440"/>
              <a:ext cx="533520" cy="75960"/>
            </a:xfrm>
            <a:prstGeom prst="rect">
              <a:avLst/>
            </a:prstGeom>
            <a:solidFill>
              <a:srgbClr val="ffffff"/>
            </a:solidFill>
            <a:ln w="12600">
              <a:solidFill>
                <a:srgbClr val="ffffff"/>
              </a:solidFill>
              <a:round/>
            </a:ln>
          </p:spPr>
          <p:style>
            <a:lnRef idx="0"/>
            <a:fillRef idx="0"/>
            <a:effectRef idx="0"/>
            <a:fontRef idx="minor"/>
          </p:style>
        </p:sp>
      </p:grpSp>
      <p:pic>
        <p:nvPicPr>
          <p:cNvPr id="483" name="Picture 2" descr="C:\Documents and Settings\Kentaro Toyama\My Documents\My Pictures\craigslist small.bmp"/>
          <p:cNvPicPr/>
          <p:nvPr/>
        </p:nvPicPr>
        <p:blipFill>
          <a:blip r:embed="rId1"/>
          <a:stretch/>
        </p:blipFill>
        <p:spPr>
          <a:xfrm>
            <a:off x="4114800" y="1219320"/>
            <a:ext cx="1336680" cy="1371600"/>
          </a:xfrm>
          <a:prstGeom prst="rect">
            <a:avLst/>
          </a:prstGeom>
          <a:ln w="0">
            <a:noFill/>
          </a:ln>
        </p:spPr>
      </p:pic>
      <p:grpSp>
        <p:nvGrpSpPr>
          <p:cNvPr id="484" name="Group 32"/>
          <p:cNvGrpSpPr/>
          <p:nvPr/>
        </p:nvGrpSpPr>
        <p:grpSpPr>
          <a:xfrm>
            <a:off x="685800" y="4800600"/>
            <a:ext cx="609480" cy="533520"/>
            <a:chOff x="685800" y="4800600"/>
            <a:chExt cx="609480" cy="533520"/>
          </a:xfrm>
        </p:grpSpPr>
        <p:sp>
          <p:nvSpPr>
            <p:cNvPr id="485" name="Oval 29"/>
            <p:cNvSpPr/>
            <p:nvPr/>
          </p:nvSpPr>
          <p:spPr>
            <a:xfrm>
              <a:off x="914400" y="4800600"/>
              <a:ext cx="152280" cy="152280"/>
            </a:xfrm>
            <a:prstGeom prst="ellipse">
              <a:avLst/>
            </a:prstGeom>
            <a:solidFill>
              <a:srgbClr val="ffffff"/>
            </a:solidFill>
            <a:ln w="12600">
              <a:solidFill>
                <a:srgbClr val="ffffff"/>
              </a:solidFill>
              <a:miter/>
            </a:ln>
          </p:spPr>
          <p:style>
            <a:lnRef idx="0"/>
            <a:fillRef idx="0"/>
            <a:effectRef idx="0"/>
            <a:fontRef idx="minor"/>
          </p:style>
        </p:sp>
        <p:sp>
          <p:nvSpPr>
            <p:cNvPr id="486" name="Oval 30"/>
            <p:cNvSpPr/>
            <p:nvPr/>
          </p:nvSpPr>
          <p:spPr>
            <a:xfrm>
              <a:off x="685800" y="5181840"/>
              <a:ext cx="152280" cy="152280"/>
            </a:xfrm>
            <a:prstGeom prst="ellipse">
              <a:avLst/>
            </a:prstGeom>
            <a:solidFill>
              <a:srgbClr val="ffffff"/>
            </a:solidFill>
            <a:ln w="12600">
              <a:solidFill>
                <a:srgbClr val="ffffff"/>
              </a:solidFill>
              <a:miter/>
            </a:ln>
          </p:spPr>
          <p:style>
            <a:lnRef idx="0"/>
            <a:fillRef idx="0"/>
            <a:effectRef idx="0"/>
            <a:fontRef idx="minor"/>
          </p:style>
        </p:sp>
        <p:sp>
          <p:nvSpPr>
            <p:cNvPr id="487" name="Oval 31"/>
            <p:cNvSpPr/>
            <p:nvPr/>
          </p:nvSpPr>
          <p:spPr>
            <a:xfrm>
              <a:off x="1143000" y="5181840"/>
              <a:ext cx="152280" cy="152280"/>
            </a:xfrm>
            <a:prstGeom prst="ellipse">
              <a:avLst/>
            </a:prstGeom>
            <a:solidFill>
              <a:srgbClr val="ffffff"/>
            </a:solidFill>
            <a:ln w="12600">
              <a:solidFill>
                <a:srgbClr val="ffffff"/>
              </a:solidFill>
              <a:miter/>
            </a:ln>
          </p:spPr>
          <p:style>
            <a:lnRef idx="0"/>
            <a:fillRef idx="0"/>
            <a:effectRef idx="0"/>
            <a:fontRef idx="minor"/>
          </p:style>
        </p:sp>
      </p:grpSp>
      <p:sp>
        <p:nvSpPr>
          <p:cNvPr id="488" name="Cross 33"/>
          <p:cNvSpPr/>
          <p:nvPr/>
        </p:nvSpPr>
        <p:spPr>
          <a:xfrm>
            <a:off x="3124080" y="4724280"/>
            <a:ext cx="533520" cy="533520"/>
          </a:xfrm>
          <a:custGeom>
            <a:avLst/>
            <a:gdLst/>
            <a:ahLst/>
            <a:rect l="0" t="0" r="r" b="b"/>
            <a:pathLst>
              <a:path w="1484" h="1484">
                <a:moveTo>
                  <a:pt x="650" y="0"/>
                </a:moveTo>
                <a:lnTo>
                  <a:pt x="832" y="0"/>
                </a:lnTo>
                <a:lnTo>
                  <a:pt x="832" y="650"/>
                </a:lnTo>
                <a:lnTo>
                  <a:pt x="1483" y="650"/>
                </a:lnTo>
                <a:lnTo>
                  <a:pt x="1483" y="832"/>
                </a:lnTo>
                <a:lnTo>
                  <a:pt x="832" y="832"/>
                </a:lnTo>
                <a:lnTo>
                  <a:pt x="832" y="1483"/>
                </a:lnTo>
                <a:lnTo>
                  <a:pt x="650" y="1483"/>
                </a:lnTo>
                <a:lnTo>
                  <a:pt x="650" y="832"/>
                </a:lnTo>
                <a:lnTo>
                  <a:pt x="0" y="832"/>
                </a:lnTo>
                <a:lnTo>
                  <a:pt x="0" y="650"/>
                </a:lnTo>
                <a:lnTo>
                  <a:pt x="650" y="650"/>
                </a:lnTo>
                <a:lnTo>
                  <a:pt x="650" y="0"/>
                </a:lnTo>
              </a:path>
            </a:pathLst>
          </a:custGeom>
          <a:solidFill>
            <a:srgbClr val="ffffff"/>
          </a:solidFill>
          <a:ln w="12600">
            <a:solidFill>
              <a:srgbClr val="ffffff"/>
            </a:solidFill>
            <a:round/>
          </a:ln>
        </p:spPr>
        <p:style>
          <a:lnRef idx="0"/>
          <a:fillRef idx="0"/>
          <a:effectRef idx="0"/>
          <a:fontRef idx="minor"/>
        </p:style>
      </p:sp>
      <p:grpSp>
        <p:nvGrpSpPr>
          <p:cNvPr id="489" name="Group 48"/>
          <p:cNvGrpSpPr/>
          <p:nvPr/>
        </p:nvGrpSpPr>
        <p:grpSpPr>
          <a:xfrm>
            <a:off x="5867280" y="4800600"/>
            <a:ext cx="533520" cy="380880"/>
            <a:chOff x="5867280" y="4800600"/>
            <a:chExt cx="533520" cy="380880"/>
          </a:xfrm>
        </p:grpSpPr>
        <p:sp>
          <p:nvSpPr>
            <p:cNvPr id="490" name="Rectangle 35"/>
            <p:cNvSpPr/>
            <p:nvPr/>
          </p:nvSpPr>
          <p:spPr>
            <a:xfrm>
              <a:off x="5867280" y="4800600"/>
              <a:ext cx="533520" cy="75960"/>
            </a:xfrm>
            <a:prstGeom prst="rect">
              <a:avLst/>
            </a:prstGeom>
            <a:solidFill>
              <a:srgbClr val="ffffff"/>
            </a:solidFill>
            <a:ln w="12600">
              <a:solidFill>
                <a:srgbClr val="ffffff"/>
              </a:solidFill>
              <a:round/>
            </a:ln>
          </p:spPr>
          <p:style>
            <a:lnRef idx="0"/>
            <a:fillRef idx="0"/>
            <a:effectRef idx="0"/>
            <a:fontRef idx="minor"/>
          </p:style>
        </p:sp>
        <p:sp>
          <p:nvSpPr>
            <p:cNvPr id="491" name="Rectangle 36"/>
            <p:cNvSpPr/>
            <p:nvPr/>
          </p:nvSpPr>
          <p:spPr>
            <a:xfrm>
              <a:off x="5867280" y="5105520"/>
              <a:ext cx="533520" cy="75960"/>
            </a:xfrm>
            <a:prstGeom prst="rect">
              <a:avLst/>
            </a:prstGeom>
            <a:solidFill>
              <a:srgbClr val="ffffff"/>
            </a:solidFill>
            <a:ln w="12600">
              <a:solidFill>
                <a:srgbClr val="ffffff"/>
              </a:solidFill>
              <a:round/>
            </a:ln>
          </p:spPr>
          <p:style>
            <a:lnRef idx="0"/>
            <a:fillRef idx="0"/>
            <a:effectRef idx="0"/>
            <a:fontRef idx="minor"/>
          </p:style>
        </p:sp>
      </p:grpSp>
      <p:pic>
        <p:nvPicPr>
          <p:cNvPr id="492" name="Picture 27" descr="C:\Documents and Settings\Kentaro Toyama\Local Settings\Temporary Internet Files\Content.IE5\31UH5G2S\MCj04415330000[1].png"/>
          <p:cNvPicPr/>
          <p:nvPr/>
        </p:nvPicPr>
        <p:blipFill>
          <a:blip r:embed="rId2"/>
          <a:stretch/>
        </p:blipFill>
        <p:spPr>
          <a:xfrm>
            <a:off x="6629400" y="3886200"/>
            <a:ext cx="2068560" cy="2098800"/>
          </a:xfrm>
          <a:prstGeom prst="rect">
            <a:avLst/>
          </a:prstGeom>
          <a:ln w="0">
            <a:noFill/>
          </a:ln>
        </p:spPr>
      </p:pic>
      <p:pic>
        <p:nvPicPr>
          <p:cNvPr id="493" name="Picture 4" descr="C:\Documents and Settings\Kentaro Toyama\Local Settings\Temporary Internet Files\Content.IE5\Y61RMZSF\MCj04415360000[1].png"/>
          <p:cNvPicPr/>
          <p:nvPr/>
        </p:nvPicPr>
        <p:blipFill>
          <a:blip r:embed="rId3"/>
          <a:stretch/>
        </p:blipFill>
        <p:spPr>
          <a:xfrm>
            <a:off x="6553080" y="838080"/>
            <a:ext cx="2059200" cy="2030400"/>
          </a:xfrm>
          <a:prstGeom prst="rect">
            <a:avLst/>
          </a:prstGeom>
          <a:ln w="0">
            <a:noFill/>
          </a:ln>
        </p:spPr>
      </p:pic>
      <p:pic>
        <p:nvPicPr>
          <p:cNvPr id="494" name="Picture 2" descr="C:\Documents and Settings\Kentaro Toyama\My Documents\My Pictures\craigslist small.bmp"/>
          <p:cNvPicPr/>
          <p:nvPr/>
        </p:nvPicPr>
        <p:blipFill>
          <a:blip r:embed="rId4"/>
          <a:stretch/>
        </p:blipFill>
        <p:spPr>
          <a:xfrm>
            <a:off x="4114800" y="4343400"/>
            <a:ext cx="1336680" cy="1371600"/>
          </a:xfrm>
          <a:prstGeom prst="rect">
            <a:avLst/>
          </a:prstGeom>
          <a:ln w="0">
            <a:noFill/>
          </a:ln>
        </p:spPr>
      </p:pic>
      <p:sp>
        <p:nvSpPr>
          <p:cNvPr id="495" name="TextBox 43"/>
          <p:cNvSpPr/>
          <p:nvPr/>
        </p:nvSpPr>
        <p:spPr>
          <a:xfrm>
            <a:off x="4086360" y="2505240"/>
            <a:ext cx="1752480" cy="520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sp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2970ff"/>
                </a:solidFill>
                <a:latin typeface="Times New Roman"/>
                <a:ea typeface="Times New Roman"/>
              </a:rPr>
              <a:t>Internet</a:t>
            </a:r>
            <a:endParaRPr b="0" lang="en-US" sz="2800" spc="-1" strike="noStrike">
              <a:solidFill>
                <a:srgbClr val="ffffff"/>
              </a:solidFill>
              <a:latin typeface="Arial"/>
            </a:endParaRPr>
          </a:p>
        </p:txBody>
      </p:sp>
      <p:sp>
        <p:nvSpPr>
          <p:cNvPr id="496" name="TextBox 44"/>
          <p:cNvSpPr/>
          <p:nvPr/>
        </p:nvSpPr>
        <p:spPr>
          <a:xfrm>
            <a:off x="4086360" y="5619600"/>
            <a:ext cx="1752480" cy="520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sp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2970ff"/>
                </a:solidFill>
                <a:latin typeface="Times New Roman"/>
                <a:ea typeface="Times New Roman"/>
              </a:rPr>
              <a:t>Internet</a:t>
            </a:r>
            <a:endParaRPr b="0" lang="en-US" sz="2800" spc="-1" strike="noStrike">
              <a:solidFill>
                <a:srgbClr val="ffffff"/>
              </a:solidFill>
              <a:latin typeface="Arial"/>
            </a:endParaRPr>
          </a:p>
        </p:txBody>
      </p:sp>
      <p:grpSp>
        <p:nvGrpSpPr>
          <p:cNvPr id="497" name="Group 32"/>
          <p:cNvGrpSpPr/>
          <p:nvPr/>
        </p:nvGrpSpPr>
        <p:grpSpPr>
          <a:xfrm>
            <a:off x="152280" y="4800600"/>
            <a:ext cx="609840" cy="533520"/>
            <a:chOff x="152280" y="4800600"/>
            <a:chExt cx="609840" cy="533520"/>
          </a:xfrm>
        </p:grpSpPr>
        <p:sp>
          <p:nvSpPr>
            <p:cNvPr id="498" name="Oval 46"/>
            <p:cNvSpPr/>
            <p:nvPr/>
          </p:nvSpPr>
          <p:spPr>
            <a:xfrm>
              <a:off x="380880" y="4800600"/>
              <a:ext cx="152280" cy="152280"/>
            </a:xfrm>
            <a:prstGeom prst="ellipse">
              <a:avLst/>
            </a:prstGeom>
            <a:solidFill>
              <a:srgbClr val="ffffff"/>
            </a:solidFill>
            <a:ln w="12600">
              <a:solidFill>
                <a:srgbClr val="ffffff"/>
              </a:solidFill>
              <a:miter/>
            </a:ln>
          </p:spPr>
          <p:style>
            <a:lnRef idx="0"/>
            <a:fillRef idx="0"/>
            <a:effectRef idx="0"/>
            <a:fontRef idx="minor"/>
          </p:style>
        </p:sp>
        <p:sp>
          <p:nvSpPr>
            <p:cNvPr id="499" name="Oval 47"/>
            <p:cNvSpPr/>
            <p:nvPr/>
          </p:nvSpPr>
          <p:spPr>
            <a:xfrm>
              <a:off x="152280" y="5181840"/>
              <a:ext cx="152280" cy="152280"/>
            </a:xfrm>
            <a:prstGeom prst="ellipse">
              <a:avLst/>
            </a:prstGeom>
            <a:solidFill>
              <a:srgbClr val="ffffff"/>
            </a:solidFill>
            <a:ln w="12600">
              <a:solidFill>
                <a:srgbClr val="ffffff"/>
              </a:solidFill>
              <a:miter/>
            </a:ln>
          </p:spPr>
          <p:style>
            <a:lnRef idx="0"/>
            <a:fillRef idx="0"/>
            <a:effectRef idx="0"/>
            <a:fontRef idx="minor"/>
          </p:style>
        </p:sp>
        <p:sp>
          <p:nvSpPr>
            <p:cNvPr id="500" name="Oval 48"/>
            <p:cNvSpPr/>
            <p:nvPr/>
          </p:nvSpPr>
          <p:spPr>
            <a:xfrm>
              <a:off x="609840" y="5181840"/>
              <a:ext cx="152280" cy="152280"/>
            </a:xfrm>
            <a:prstGeom prst="ellipse">
              <a:avLst/>
            </a:prstGeom>
            <a:solidFill>
              <a:srgbClr val="ffffff"/>
            </a:solidFill>
            <a:ln w="12600">
              <a:solidFill>
                <a:srgbClr val="ffffff"/>
              </a:solidFill>
              <a:miter/>
            </a:ln>
          </p:spPr>
          <p:style>
            <a:lnRef idx="0"/>
            <a:fillRef idx="0"/>
            <a:effectRef idx="0"/>
            <a:fontRef idx="minor"/>
          </p:style>
        </p:sp>
      </p:grpSp>
      <p:sp>
        <p:nvSpPr>
          <p:cNvPr id="501" name="Cross 49"/>
          <p:cNvSpPr/>
          <p:nvPr/>
        </p:nvSpPr>
        <p:spPr>
          <a:xfrm>
            <a:off x="3124080" y="4724280"/>
            <a:ext cx="533520" cy="533520"/>
          </a:xfrm>
          <a:custGeom>
            <a:avLst/>
            <a:gdLst/>
            <a:ahLst/>
            <a:rect l="0" t="0" r="r" b="b"/>
            <a:pathLst>
              <a:path w="1484" h="1484">
                <a:moveTo>
                  <a:pt x="650" y="0"/>
                </a:moveTo>
                <a:lnTo>
                  <a:pt x="832" y="0"/>
                </a:lnTo>
                <a:lnTo>
                  <a:pt x="832" y="650"/>
                </a:lnTo>
                <a:lnTo>
                  <a:pt x="1483" y="650"/>
                </a:lnTo>
                <a:lnTo>
                  <a:pt x="1483" y="832"/>
                </a:lnTo>
                <a:lnTo>
                  <a:pt x="832" y="832"/>
                </a:lnTo>
                <a:lnTo>
                  <a:pt x="832" y="1483"/>
                </a:lnTo>
                <a:lnTo>
                  <a:pt x="650" y="1483"/>
                </a:lnTo>
                <a:lnTo>
                  <a:pt x="650" y="832"/>
                </a:lnTo>
                <a:lnTo>
                  <a:pt x="0" y="832"/>
                </a:lnTo>
                <a:lnTo>
                  <a:pt x="0" y="650"/>
                </a:lnTo>
                <a:lnTo>
                  <a:pt x="650" y="650"/>
                </a:lnTo>
                <a:lnTo>
                  <a:pt x="650" y="0"/>
                </a:lnTo>
              </a:path>
            </a:pathLst>
          </a:custGeom>
          <a:solidFill>
            <a:srgbClr val="ffffff"/>
          </a:solidFill>
          <a:ln w="12600">
            <a:solidFill>
              <a:srgbClr val="ffffff"/>
            </a:solidFill>
            <a:round/>
          </a:ln>
        </p:spPr>
        <p:style>
          <a:lnRef idx="0"/>
          <a:fillRef idx="0"/>
          <a:effectRef idx="0"/>
          <a:fontRef idx="minor"/>
        </p:style>
      </p:sp>
      <p:grpSp>
        <p:nvGrpSpPr>
          <p:cNvPr id="502" name="Group 48"/>
          <p:cNvGrpSpPr/>
          <p:nvPr/>
        </p:nvGrpSpPr>
        <p:grpSpPr>
          <a:xfrm>
            <a:off x="5867280" y="4800600"/>
            <a:ext cx="533520" cy="380880"/>
            <a:chOff x="5867280" y="4800600"/>
            <a:chExt cx="533520" cy="380880"/>
          </a:xfrm>
        </p:grpSpPr>
        <p:sp>
          <p:nvSpPr>
            <p:cNvPr id="503" name="Rectangle 51"/>
            <p:cNvSpPr/>
            <p:nvPr/>
          </p:nvSpPr>
          <p:spPr>
            <a:xfrm>
              <a:off x="5867280" y="4800600"/>
              <a:ext cx="533520" cy="75960"/>
            </a:xfrm>
            <a:prstGeom prst="rect">
              <a:avLst/>
            </a:prstGeom>
            <a:solidFill>
              <a:srgbClr val="ffffff"/>
            </a:solidFill>
            <a:ln w="12600">
              <a:solidFill>
                <a:srgbClr val="ffffff"/>
              </a:solidFill>
              <a:round/>
            </a:ln>
          </p:spPr>
          <p:style>
            <a:lnRef idx="0"/>
            <a:fillRef idx="0"/>
            <a:effectRef idx="0"/>
            <a:fontRef idx="minor"/>
          </p:style>
        </p:sp>
        <p:sp>
          <p:nvSpPr>
            <p:cNvPr id="504" name="Rectangle 52"/>
            <p:cNvSpPr/>
            <p:nvPr/>
          </p:nvSpPr>
          <p:spPr>
            <a:xfrm>
              <a:off x="5867280" y="5105520"/>
              <a:ext cx="533520" cy="75960"/>
            </a:xfrm>
            <a:prstGeom prst="rect">
              <a:avLst/>
            </a:prstGeom>
            <a:solidFill>
              <a:srgbClr val="ffffff"/>
            </a:solidFill>
            <a:ln w="12600">
              <a:solidFill>
                <a:srgbClr val="ffffff"/>
              </a:solidFill>
              <a:round/>
            </a:ln>
          </p:spPr>
          <p:style>
            <a:lnRef idx="0"/>
            <a:fillRef idx="0"/>
            <a:effectRef idx="0"/>
            <a:fontRef idx="minor"/>
          </p:style>
        </p:sp>
      </p:grpSp>
      <p:pic>
        <p:nvPicPr>
          <p:cNvPr id="505" name="Picture 27" descr="C:\Documents and Settings\Kentaro Toyama\Local Settings\Temporary Internet Files\Content.IE5\31UH5G2S\MCj04415330000[1].png"/>
          <p:cNvPicPr/>
          <p:nvPr/>
        </p:nvPicPr>
        <p:blipFill>
          <a:blip r:embed="rId5"/>
          <a:stretch/>
        </p:blipFill>
        <p:spPr>
          <a:xfrm>
            <a:off x="6629400" y="3962520"/>
            <a:ext cx="533520" cy="541080"/>
          </a:xfrm>
          <a:prstGeom prst="rect">
            <a:avLst/>
          </a:prstGeom>
          <a:ln w="0">
            <a:noFill/>
          </a:ln>
        </p:spPr>
      </p:pic>
      <p:grpSp>
        <p:nvGrpSpPr>
          <p:cNvPr id="506" name="Group 24"/>
          <p:cNvGrpSpPr/>
          <p:nvPr/>
        </p:nvGrpSpPr>
        <p:grpSpPr>
          <a:xfrm>
            <a:off x="1371600" y="4191120"/>
            <a:ext cx="228600" cy="457200"/>
            <a:chOff x="1371600" y="4191120"/>
            <a:chExt cx="228600" cy="457200"/>
          </a:xfrm>
        </p:grpSpPr>
        <p:sp>
          <p:nvSpPr>
            <p:cNvPr id="507" name="Oval 55"/>
            <p:cNvSpPr/>
            <p:nvPr/>
          </p:nvSpPr>
          <p:spPr>
            <a:xfrm>
              <a:off x="1417320" y="4191120"/>
              <a:ext cx="137160" cy="137160"/>
            </a:xfrm>
            <a:prstGeom prst="ellipse">
              <a:avLst/>
            </a:prstGeom>
            <a:noFill/>
            <a:ln w="50760">
              <a:solidFill>
                <a:srgbClr val="ffc000"/>
              </a:solidFill>
              <a:miter/>
            </a:ln>
          </p:spPr>
          <p:style>
            <a:lnRef idx="0"/>
            <a:fillRef idx="0"/>
            <a:effectRef idx="0"/>
            <a:fontRef idx="minor"/>
          </p:style>
        </p:sp>
        <p:sp>
          <p:nvSpPr>
            <p:cNvPr id="508" name="Straight Connector 56"/>
            <p:cNvSpPr/>
            <p:nvPr/>
          </p:nvSpPr>
          <p:spPr>
            <a:xfrm>
              <a:off x="1485720" y="4328280"/>
              <a:ext cx="0" cy="182880"/>
            </a:xfrm>
            <a:prstGeom prst="line">
              <a:avLst/>
            </a:prstGeom>
            <a:ln w="50760">
              <a:solidFill>
                <a:srgbClr val="ffc000"/>
              </a:solidFill>
              <a:miter/>
            </a:ln>
          </p:spPr>
          <p:style>
            <a:lnRef idx="0"/>
            <a:fillRef idx="0"/>
            <a:effectRef idx="0"/>
            <a:fontRef idx="minor"/>
          </p:style>
        </p:sp>
        <p:sp>
          <p:nvSpPr>
            <p:cNvPr id="509" name="Straight Connector 57"/>
            <p:cNvSpPr/>
            <p:nvPr/>
          </p:nvSpPr>
          <p:spPr>
            <a:xfrm>
              <a:off x="1371600" y="4396680"/>
              <a:ext cx="228600" cy="0"/>
            </a:xfrm>
            <a:prstGeom prst="line">
              <a:avLst/>
            </a:prstGeom>
            <a:ln w="50760">
              <a:solidFill>
                <a:srgbClr val="ffc000"/>
              </a:solidFill>
              <a:miter/>
            </a:ln>
          </p:spPr>
          <p:style>
            <a:lnRef idx="0"/>
            <a:fillRef idx="0"/>
            <a:effectRef idx="0"/>
            <a:fontRef idx="minor"/>
          </p:style>
        </p:sp>
        <p:sp>
          <p:nvSpPr>
            <p:cNvPr id="510" name="Straight Connector 58"/>
            <p:cNvSpPr/>
            <p:nvPr/>
          </p:nvSpPr>
          <p:spPr>
            <a:xfrm flipH="1">
              <a:off x="1394280" y="4511160"/>
              <a:ext cx="91440" cy="137160"/>
            </a:xfrm>
            <a:prstGeom prst="line">
              <a:avLst/>
            </a:prstGeom>
            <a:ln w="50760">
              <a:solidFill>
                <a:srgbClr val="ffc000"/>
              </a:solidFill>
              <a:miter/>
            </a:ln>
          </p:spPr>
          <p:style>
            <a:lnRef idx="0"/>
            <a:fillRef idx="0"/>
            <a:effectRef idx="0"/>
            <a:fontRef idx="minor"/>
          </p:style>
        </p:sp>
        <p:sp>
          <p:nvSpPr>
            <p:cNvPr id="511" name="Straight Connector 59"/>
            <p:cNvSpPr/>
            <p:nvPr/>
          </p:nvSpPr>
          <p:spPr>
            <a:xfrm>
              <a:off x="1485720" y="4511160"/>
              <a:ext cx="91440" cy="137160"/>
            </a:xfrm>
            <a:prstGeom prst="line">
              <a:avLst/>
            </a:prstGeom>
            <a:ln w="50760">
              <a:solidFill>
                <a:srgbClr val="ffc000"/>
              </a:solidFill>
              <a:miter/>
            </a:ln>
          </p:spPr>
          <p:style>
            <a:lnRef idx="0"/>
            <a:fillRef idx="0"/>
            <a:effectRef idx="0"/>
            <a:fontRef idx="minor"/>
          </p:style>
        </p:sp>
      </p:grpSp>
      <p:grpSp>
        <p:nvGrpSpPr>
          <p:cNvPr id="512" name="Group 24"/>
          <p:cNvGrpSpPr/>
          <p:nvPr/>
        </p:nvGrpSpPr>
        <p:grpSpPr>
          <a:xfrm>
            <a:off x="1828800" y="3962520"/>
            <a:ext cx="228600" cy="457200"/>
            <a:chOff x="1828800" y="3962520"/>
            <a:chExt cx="228600" cy="457200"/>
          </a:xfrm>
        </p:grpSpPr>
        <p:sp>
          <p:nvSpPr>
            <p:cNvPr id="513" name="Oval 61"/>
            <p:cNvSpPr/>
            <p:nvPr/>
          </p:nvSpPr>
          <p:spPr>
            <a:xfrm>
              <a:off x="1874520" y="3962520"/>
              <a:ext cx="137160" cy="137160"/>
            </a:xfrm>
            <a:prstGeom prst="ellipse">
              <a:avLst/>
            </a:prstGeom>
            <a:noFill/>
            <a:ln w="50760">
              <a:solidFill>
                <a:srgbClr val="ffc000"/>
              </a:solidFill>
              <a:miter/>
            </a:ln>
          </p:spPr>
          <p:style>
            <a:lnRef idx="0"/>
            <a:fillRef idx="0"/>
            <a:effectRef idx="0"/>
            <a:fontRef idx="minor"/>
          </p:style>
        </p:sp>
        <p:sp>
          <p:nvSpPr>
            <p:cNvPr id="514" name="Straight Connector 62"/>
            <p:cNvSpPr/>
            <p:nvPr/>
          </p:nvSpPr>
          <p:spPr>
            <a:xfrm>
              <a:off x="1942920" y="4099680"/>
              <a:ext cx="0" cy="182880"/>
            </a:xfrm>
            <a:prstGeom prst="line">
              <a:avLst/>
            </a:prstGeom>
            <a:ln w="50760">
              <a:solidFill>
                <a:srgbClr val="ffc000"/>
              </a:solidFill>
              <a:miter/>
            </a:ln>
          </p:spPr>
          <p:style>
            <a:lnRef idx="0"/>
            <a:fillRef idx="0"/>
            <a:effectRef idx="0"/>
            <a:fontRef idx="minor"/>
          </p:style>
        </p:sp>
        <p:sp>
          <p:nvSpPr>
            <p:cNvPr id="515" name="Straight Connector 63"/>
            <p:cNvSpPr/>
            <p:nvPr/>
          </p:nvSpPr>
          <p:spPr>
            <a:xfrm>
              <a:off x="1828800" y="4168080"/>
              <a:ext cx="228600" cy="0"/>
            </a:xfrm>
            <a:prstGeom prst="line">
              <a:avLst/>
            </a:prstGeom>
            <a:ln w="50760">
              <a:solidFill>
                <a:srgbClr val="ffc000"/>
              </a:solidFill>
              <a:miter/>
            </a:ln>
          </p:spPr>
          <p:style>
            <a:lnRef idx="0"/>
            <a:fillRef idx="0"/>
            <a:effectRef idx="0"/>
            <a:fontRef idx="minor"/>
          </p:style>
        </p:sp>
        <p:sp>
          <p:nvSpPr>
            <p:cNvPr id="516" name="Straight Connector 64"/>
            <p:cNvSpPr/>
            <p:nvPr/>
          </p:nvSpPr>
          <p:spPr>
            <a:xfrm flipH="1">
              <a:off x="1851480" y="4282560"/>
              <a:ext cx="91440" cy="137160"/>
            </a:xfrm>
            <a:prstGeom prst="line">
              <a:avLst/>
            </a:prstGeom>
            <a:ln w="50760">
              <a:solidFill>
                <a:srgbClr val="ffc000"/>
              </a:solidFill>
              <a:miter/>
            </a:ln>
          </p:spPr>
          <p:style>
            <a:lnRef idx="0"/>
            <a:fillRef idx="0"/>
            <a:effectRef idx="0"/>
            <a:fontRef idx="minor"/>
          </p:style>
        </p:sp>
        <p:sp>
          <p:nvSpPr>
            <p:cNvPr id="517" name="Straight Connector 65"/>
            <p:cNvSpPr/>
            <p:nvPr/>
          </p:nvSpPr>
          <p:spPr>
            <a:xfrm>
              <a:off x="1942920" y="4282560"/>
              <a:ext cx="91440" cy="137160"/>
            </a:xfrm>
            <a:prstGeom prst="line">
              <a:avLst/>
            </a:prstGeom>
            <a:ln w="50760">
              <a:solidFill>
                <a:srgbClr val="ffc000"/>
              </a:solidFill>
              <a:miter/>
            </a:ln>
          </p:spPr>
          <p:style>
            <a:lnRef idx="0"/>
            <a:fillRef idx="0"/>
            <a:effectRef idx="0"/>
            <a:fontRef idx="minor"/>
          </p:style>
        </p:sp>
      </p:grpSp>
      <p:grpSp>
        <p:nvGrpSpPr>
          <p:cNvPr id="518" name="Group 24"/>
          <p:cNvGrpSpPr/>
          <p:nvPr/>
        </p:nvGrpSpPr>
        <p:grpSpPr>
          <a:xfrm>
            <a:off x="2286000" y="4191120"/>
            <a:ext cx="228600" cy="457200"/>
            <a:chOff x="2286000" y="4191120"/>
            <a:chExt cx="228600" cy="457200"/>
          </a:xfrm>
        </p:grpSpPr>
        <p:sp>
          <p:nvSpPr>
            <p:cNvPr id="519" name="Oval 67"/>
            <p:cNvSpPr/>
            <p:nvPr/>
          </p:nvSpPr>
          <p:spPr>
            <a:xfrm>
              <a:off x="2331720" y="4191120"/>
              <a:ext cx="137160" cy="137160"/>
            </a:xfrm>
            <a:prstGeom prst="ellipse">
              <a:avLst/>
            </a:prstGeom>
            <a:noFill/>
            <a:ln w="50760">
              <a:solidFill>
                <a:srgbClr val="ffc000"/>
              </a:solidFill>
              <a:miter/>
            </a:ln>
          </p:spPr>
          <p:style>
            <a:lnRef idx="0"/>
            <a:fillRef idx="0"/>
            <a:effectRef idx="0"/>
            <a:fontRef idx="minor"/>
          </p:style>
        </p:sp>
        <p:sp>
          <p:nvSpPr>
            <p:cNvPr id="520" name="Straight Connector 68"/>
            <p:cNvSpPr/>
            <p:nvPr/>
          </p:nvSpPr>
          <p:spPr>
            <a:xfrm>
              <a:off x="2400120" y="4328280"/>
              <a:ext cx="0" cy="182880"/>
            </a:xfrm>
            <a:prstGeom prst="line">
              <a:avLst/>
            </a:prstGeom>
            <a:ln w="50760">
              <a:solidFill>
                <a:srgbClr val="ffc000"/>
              </a:solidFill>
              <a:miter/>
            </a:ln>
          </p:spPr>
          <p:style>
            <a:lnRef idx="0"/>
            <a:fillRef idx="0"/>
            <a:effectRef idx="0"/>
            <a:fontRef idx="minor"/>
          </p:style>
        </p:sp>
        <p:sp>
          <p:nvSpPr>
            <p:cNvPr id="521" name="Straight Connector 69"/>
            <p:cNvSpPr/>
            <p:nvPr/>
          </p:nvSpPr>
          <p:spPr>
            <a:xfrm>
              <a:off x="2286000" y="4396680"/>
              <a:ext cx="228600" cy="0"/>
            </a:xfrm>
            <a:prstGeom prst="line">
              <a:avLst/>
            </a:prstGeom>
            <a:ln w="50760">
              <a:solidFill>
                <a:srgbClr val="ffc000"/>
              </a:solidFill>
              <a:miter/>
            </a:ln>
          </p:spPr>
          <p:style>
            <a:lnRef idx="0"/>
            <a:fillRef idx="0"/>
            <a:effectRef idx="0"/>
            <a:fontRef idx="minor"/>
          </p:style>
        </p:sp>
        <p:sp>
          <p:nvSpPr>
            <p:cNvPr id="522" name="Straight Connector 70"/>
            <p:cNvSpPr/>
            <p:nvPr/>
          </p:nvSpPr>
          <p:spPr>
            <a:xfrm flipH="1">
              <a:off x="2308680" y="4511160"/>
              <a:ext cx="91440" cy="137160"/>
            </a:xfrm>
            <a:prstGeom prst="line">
              <a:avLst/>
            </a:prstGeom>
            <a:ln w="50760">
              <a:solidFill>
                <a:srgbClr val="ffc000"/>
              </a:solidFill>
              <a:miter/>
            </a:ln>
          </p:spPr>
          <p:style>
            <a:lnRef idx="0"/>
            <a:fillRef idx="0"/>
            <a:effectRef idx="0"/>
            <a:fontRef idx="minor"/>
          </p:style>
        </p:sp>
        <p:sp>
          <p:nvSpPr>
            <p:cNvPr id="523" name="Straight Connector 71"/>
            <p:cNvSpPr/>
            <p:nvPr/>
          </p:nvSpPr>
          <p:spPr>
            <a:xfrm>
              <a:off x="2400120" y="4511160"/>
              <a:ext cx="91440" cy="137160"/>
            </a:xfrm>
            <a:prstGeom prst="line">
              <a:avLst/>
            </a:prstGeom>
            <a:ln w="50760">
              <a:solidFill>
                <a:srgbClr val="ffc000"/>
              </a:solidFill>
              <a:miter/>
            </a:ln>
          </p:spPr>
          <p:style>
            <a:lnRef idx="0"/>
            <a:fillRef idx="0"/>
            <a:effectRef idx="0"/>
            <a:fontRef idx="minor"/>
          </p:style>
        </p:sp>
      </p:grpSp>
      <p:grpSp>
        <p:nvGrpSpPr>
          <p:cNvPr id="524" name="Group 24"/>
          <p:cNvGrpSpPr/>
          <p:nvPr/>
        </p:nvGrpSpPr>
        <p:grpSpPr>
          <a:xfrm>
            <a:off x="1523880" y="4876920"/>
            <a:ext cx="228600" cy="457200"/>
            <a:chOff x="1523880" y="4876920"/>
            <a:chExt cx="228600" cy="457200"/>
          </a:xfrm>
        </p:grpSpPr>
        <p:sp>
          <p:nvSpPr>
            <p:cNvPr id="525" name="Oval 73"/>
            <p:cNvSpPr/>
            <p:nvPr/>
          </p:nvSpPr>
          <p:spPr>
            <a:xfrm>
              <a:off x="1569600" y="4876920"/>
              <a:ext cx="137160" cy="137160"/>
            </a:xfrm>
            <a:prstGeom prst="ellipse">
              <a:avLst/>
            </a:prstGeom>
            <a:noFill/>
            <a:ln w="50760">
              <a:solidFill>
                <a:srgbClr val="ffc000"/>
              </a:solidFill>
              <a:miter/>
            </a:ln>
          </p:spPr>
          <p:style>
            <a:lnRef idx="0"/>
            <a:fillRef idx="0"/>
            <a:effectRef idx="0"/>
            <a:fontRef idx="minor"/>
          </p:style>
        </p:sp>
        <p:sp>
          <p:nvSpPr>
            <p:cNvPr id="526" name="Straight Connector 74"/>
            <p:cNvSpPr/>
            <p:nvPr/>
          </p:nvSpPr>
          <p:spPr>
            <a:xfrm>
              <a:off x="1638000" y="5014080"/>
              <a:ext cx="0" cy="182880"/>
            </a:xfrm>
            <a:prstGeom prst="line">
              <a:avLst/>
            </a:prstGeom>
            <a:ln w="50760">
              <a:solidFill>
                <a:srgbClr val="ffc000"/>
              </a:solidFill>
              <a:miter/>
            </a:ln>
          </p:spPr>
          <p:style>
            <a:lnRef idx="0"/>
            <a:fillRef idx="0"/>
            <a:effectRef idx="0"/>
            <a:fontRef idx="minor"/>
          </p:style>
        </p:sp>
        <p:sp>
          <p:nvSpPr>
            <p:cNvPr id="527" name="Straight Connector 75"/>
            <p:cNvSpPr/>
            <p:nvPr/>
          </p:nvSpPr>
          <p:spPr>
            <a:xfrm>
              <a:off x="1523880" y="5082480"/>
              <a:ext cx="228600" cy="0"/>
            </a:xfrm>
            <a:prstGeom prst="line">
              <a:avLst/>
            </a:prstGeom>
            <a:ln w="50760">
              <a:solidFill>
                <a:srgbClr val="ffc000"/>
              </a:solidFill>
              <a:miter/>
            </a:ln>
          </p:spPr>
          <p:style>
            <a:lnRef idx="0"/>
            <a:fillRef idx="0"/>
            <a:effectRef idx="0"/>
            <a:fontRef idx="minor"/>
          </p:style>
        </p:sp>
        <p:sp>
          <p:nvSpPr>
            <p:cNvPr id="528" name="Straight Connector 76"/>
            <p:cNvSpPr/>
            <p:nvPr/>
          </p:nvSpPr>
          <p:spPr>
            <a:xfrm flipH="1">
              <a:off x="1546560" y="5196960"/>
              <a:ext cx="91440" cy="137160"/>
            </a:xfrm>
            <a:prstGeom prst="line">
              <a:avLst/>
            </a:prstGeom>
            <a:ln w="50760">
              <a:solidFill>
                <a:srgbClr val="ffc000"/>
              </a:solidFill>
              <a:miter/>
            </a:ln>
          </p:spPr>
          <p:style>
            <a:lnRef idx="0"/>
            <a:fillRef idx="0"/>
            <a:effectRef idx="0"/>
            <a:fontRef idx="minor"/>
          </p:style>
        </p:sp>
        <p:sp>
          <p:nvSpPr>
            <p:cNvPr id="529" name="Straight Connector 77"/>
            <p:cNvSpPr/>
            <p:nvPr/>
          </p:nvSpPr>
          <p:spPr>
            <a:xfrm>
              <a:off x="1638000" y="5196960"/>
              <a:ext cx="91440" cy="137160"/>
            </a:xfrm>
            <a:prstGeom prst="line">
              <a:avLst/>
            </a:prstGeom>
            <a:ln w="50760">
              <a:solidFill>
                <a:srgbClr val="ffc000"/>
              </a:solidFill>
              <a:miter/>
            </a:ln>
          </p:spPr>
          <p:style>
            <a:lnRef idx="0"/>
            <a:fillRef idx="0"/>
            <a:effectRef idx="0"/>
            <a:fontRef idx="minor"/>
          </p:style>
        </p:sp>
      </p:grpSp>
      <p:grpSp>
        <p:nvGrpSpPr>
          <p:cNvPr id="530" name="Group 24"/>
          <p:cNvGrpSpPr/>
          <p:nvPr/>
        </p:nvGrpSpPr>
        <p:grpSpPr>
          <a:xfrm>
            <a:off x="1981080" y="4572000"/>
            <a:ext cx="228600" cy="457200"/>
            <a:chOff x="1981080" y="4572000"/>
            <a:chExt cx="228600" cy="457200"/>
          </a:xfrm>
        </p:grpSpPr>
        <p:sp>
          <p:nvSpPr>
            <p:cNvPr id="531" name="Oval 79"/>
            <p:cNvSpPr/>
            <p:nvPr/>
          </p:nvSpPr>
          <p:spPr>
            <a:xfrm>
              <a:off x="2026800" y="4572000"/>
              <a:ext cx="137160" cy="137160"/>
            </a:xfrm>
            <a:prstGeom prst="ellipse">
              <a:avLst/>
            </a:prstGeom>
            <a:noFill/>
            <a:ln w="50760">
              <a:solidFill>
                <a:srgbClr val="ffc000"/>
              </a:solidFill>
              <a:miter/>
            </a:ln>
          </p:spPr>
          <p:style>
            <a:lnRef idx="0"/>
            <a:fillRef idx="0"/>
            <a:effectRef idx="0"/>
            <a:fontRef idx="minor"/>
          </p:style>
        </p:sp>
        <p:sp>
          <p:nvSpPr>
            <p:cNvPr id="532" name="Straight Connector 80"/>
            <p:cNvSpPr/>
            <p:nvPr/>
          </p:nvSpPr>
          <p:spPr>
            <a:xfrm>
              <a:off x="2095200" y="4709160"/>
              <a:ext cx="0" cy="182880"/>
            </a:xfrm>
            <a:prstGeom prst="line">
              <a:avLst/>
            </a:prstGeom>
            <a:ln w="50760">
              <a:solidFill>
                <a:srgbClr val="ffc000"/>
              </a:solidFill>
              <a:miter/>
            </a:ln>
          </p:spPr>
          <p:style>
            <a:lnRef idx="0"/>
            <a:fillRef idx="0"/>
            <a:effectRef idx="0"/>
            <a:fontRef idx="minor"/>
          </p:style>
        </p:sp>
        <p:sp>
          <p:nvSpPr>
            <p:cNvPr id="533" name="Straight Connector 81"/>
            <p:cNvSpPr/>
            <p:nvPr/>
          </p:nvSpPr>
          <p:spPr>
            <a:xfrm>
              <a:off x="1981080" y="4777560"/>
              <a:ext cx="228600" cy="0"/>
            </a:xfrm>
            <a:prstGeom prst="line">
              <a:avLst/>
            </a:prstGeom>
            <a:ln w="50760">
              <a:solidFill>
                <a:srgbClr val="ffc000"/>
              </a:solidFill>
              <a:miter/>
            </a:ln>
          </p:spPr>
          <p:style>
            <a:lnRef idx="0"/>
            <a:fillRef idx="0"/>
            <a:effectRef idx="0"/>
            <a:fontRef idx="minor"/>
          </p:style>
        </p:sp>
        <p:sp>
          <p:nvSpPr>
            <p:cNvPr id="534" name="Straight Connector 82"/>
            <p:cNvSpPr/>
            <p:nvPr/>
          </p:nvSpPr>
          <p:spPr>
            <a:xfrm flipH="1">
              <a:off x="2003760" y="4892040"/>
              <a:ext cx="91440" cy="137160"/>
            </a:xfrm>
            <a:prstGeom prst="line">
              <a:avLst/>
            </a:prstGeom>
            <a:ln w="50760">
              <a:solidFill>
                <a:srgbClr val="ffc000"/>
              </a:solidFill>
              <a:miter/>
            </a:ln>
          </p:spPr>
          <p:style>
            <a:lnRef idx="0"/>
            <a:fillRef idx="0"/>
            <a:effectRef idx="0"/>
            <a:fontRef idx="minor"/>
          </p:style>
        </p:sp>
        <p:sp>
          <p:nvSpPr>
            <p:cNvPr id="535" name="Straight Connector 83"/>
            <p:cNvSpPr/>
            <p:nvPr/>
          </p:nvSpPr>
          <p:spPr>
            <a:xfrm>
              <a:off x="2095200" y="4892040"/>
              <a:ext cx="91440" cy="137160"/>
            </a:xfrm>
            <a:prstGeom prst="line">
              <a:avLst/>
            </a:prstGeom>
            <a:ln w="50760">
              <a:solidFill>
                <a:srgbClr val="ffc000"/>
              </a:solidFill>
              <a:miter/>
            </a:ln>
          </p:spPr>
          <p:style>
            <a:lnRef idx="0"/>
            <a:fillRef idx="0"/>
            <a:effectRef idx="0"/>
            <a:fontRef idx="minor"/>
          </p:style>
        </p:sp>
      </p:grpSp>
      <p:grpSp>
        <p:nvGrpSpPr>
          <p:cNvPr id="536" name="Group 24"/>
          <p:cNvGrpSpPr/>
          <p:nvPr/>
        </p:nvGrpSpPr>
        <p:grpSpPr>
          <a:xfrm>
            <a:off x="2438280" y="4876920"/>
            <a:ext cx="228600" cy="457200"/>
            <a:chOff x="2438280" y="4876920"/>
            <a:chExt cx="228600" cy="457200"/>
          </a:xfrm>
        </p:grpSpPr>
        <p:sp>
          <p:nvSpPr>
            <p:cNvPr id="537" name="Oval 85"/>
            <p:cNvSpPr/>
            <p:nvPr/>
          </p:nvSpPr>
          <p:spPr>
            <a:xfrm>
              <a:off x="2484000" y="4876920"/>
              <a:ext cx="137160" cy="137160"/>
            </a:xfrm>
            <a:prstGeom prst="ellipse">
              <a:avLst/>
            </a:prstGeom>
            <a:noFill/>
            <a:ln w="50760">
              <a:solidFill>
                <a:srgbClr val="ffc000"/>
              </a:solidFill>
              <a:miter/>
            </a:ln>
          </p:spPr>
          <p:style>
            <a:lnRef idx="0"/>
            <a:fillRef idx="0"/>
            <a:effectRef idx="0"/>
            <a:fontRef idx="minor"/>
          </p:style>
        </p:sp>
        <p:sp>
          <p:nvSpPr>
            <p:cNvPr id="538" name="Straight Connector 86"/>
            <p:cNvSpPr/>
            <p:nvPr/>
          </p:nvSpPr>
          <p:spPr>
            <a:xfrm>
              <a:off x="2552400" y="5014080"/>
              <a:ext cx="0" cy="182880"/>
            </a:xfrm>
            <a:prstGeom prst="line">
              <a:avLst/>
            </a:prstGeom>
            <a:ln w="50760">
              <a:solidFill>
                <a:srgbClr val="ffc000"/>
              </a:solidFill>
              <a:miter/>
            </a:ln>
          </p:spPr>
          <p:style>
            <a:lnRef idx="0"/>
            <a:fillRef idx="0"/>
            <a:effectRef idx="0"/>
            <a:fontRef idx="minor"/>
          </p:style>
        </p:sp>
        <p:sp>
          <p:nvSpPr>
            <p:cNvPr id="539" name="Straight Connector 87"/>
            <p:cNvSpPr/>
            <p:nvPr/>
          </p:nvSpPr>
          <p:spPr>
            <a:xfrm>
              <a:off x="2438280" y="5082480"/>
              <a:ext cx="228600" cy="0"/>
            </a:xfrm>
            <a:prstGeom prst="line">
              <a:avLst/>
            </a:prstGeom>
            <a:ln w="50760">
              <a:solidFill>
                <a:srgbClr val="ffc000"/>
              </a:solidFill>
              <a:miter/>
            </a:ln>
          </p:spPr>
          <p:style>
            <a:lnRef idx="0"/>
            <a:fillRef idx="0"/>
            <a:effectRef idx="0"/>
            <a:fontRef idx="minor"/>
          </p:style>
        </p:sp>
        <p:sp>
          <p:nvSpPr>
            <p:cNvPr id="540" name="Straight Connector 88"/>
            <p:cNvSpPr/>
            <p:nvPr/>
          </p:nvSpPr>
          <p:spPr>
            <a:xfrm flipH="1">
              <a:off x="2460960" y="5196960"/>
              <a:ext cx="91440" cy="137160"/>
            </a:xfrm>
            <a:prstGeom prst="line">
              <a:avLst/>
            </a:prstGeom>
            <a:ln w="50760">
              <a:solidFill>
                <a:srgbClr val="ffc000"/>
              </a:solidFill>
              <a:miter/>
            </a:ln>
          </p:spPr>
          <p:style>
            <a:lnRef idx="0"/>
            <a:fillRef idx="0"/>
            <a:effectRef idx="0"/>
            <a:fontRef idx="minor"/>
          </p:style>
        </p:sp>
        <p:sp>
          <p:nvSpPr>
            <p:cNvPr id="541" name="Straight Connector 89"/>
            <p:cNvSpPr/>
            <p:nvPr/>
          </p:nvSpPr>
          <p:spPr>
            <a:xfrm>
              <a:off x="2552400" y="5196960"/>
              <a:ext cx="91440" cy="137160"/>
            </a:xfrm>
            <a:prstGeom prst="line">
              <a:avLst/>
            </a:prstGeom>
            <a:ln w="50760">
              <a:solidFill>
                <a:srgbClr val="ffc000"/>
              </a:solidFill>
              <a:miter/>
            </a:ln>
          </p:spPr>
          <p:style>
            <a:lnRef idx="0"/>
            <a:fillRef idx="0"/>
            <a:effectRef idx="0"/>
            <a:fontRef idx="minor"/>
          </p:style>
        </p:sp>
      </p:grpSp>
      <p:grpSp>
        <p:nvGrpSpPr>
          <p:cNvPr id="542" name="Group 24"/>
          <p:cNvGrpSpPr/>
          <p:nvPr/>
        </p:nvGrpSpPr>
        <p:grpSpPr>
          <a:xfrm>
            <a:off x="1066680" y="4952880"/>
            <a:ext cx="228600" cy="457200"/>
            <a:chOff x="1066680" y="4952880"/>
            <a:chExt cx="228600" cy="457200"/>
          </a:xfrm>
        </p:grpSpPr>
        <p:sp>
          <p:nvSpPr>
            <p:cNvPr id="543" name="Oval 91"/>
            <p:cNvSpPr/>
            <p:nvPr/>
          </p:nvSpPr>
          <p:spPr>
            <a:xfrm>
              <a:off x="1112400" y="4952880"/>
              <a:ext cx="137160" cy="137160"/>
            </a:xfrm>
            <a:prstGeom prst="ellipse">
              <a:avLst/>
            </a:prstGeom>
            <a:noFill/>
            <a:ln w="50760">
              <a:solidFill>
                <a:srgbClr val="ffc000"/>
              </a:solidFill>
              <a:miter/>
            </a:ln>
          </p:spPr>
          <p:style>
            <a:lnRef idx="0"/>
            <a:fillRef idx="0"/>
            <a:effectRef idx="0"/>
            <a:fontRef idx="minor"/>
          </p:style>
        </p:sp>
        <p:sp>
          <p:nvSpPr>
            <p:cNvPr id="544" name="Straight Connector 92"/>
            <p:cNvSpPr/>
            <p:nvPr/>
          </p:nvSpPr>
          <p:spPr>
            <a:xfrm>
              <a:off x="1180800" y="5090040"/>
              <a:ext cx="0" cy="182880"/>
            </a:xfrm>
            <a:prstGeom prst="line">
              <a:avLst/>
            </a:prstGeom>
            <a:ln w="50760">
              <a:solidFill>
                <a:srgbClr val="ffc000"/>
              </a:solidFill>
              <a:miter/>
            </a:ln>
          </p:spPr>
          <p:style>
            <a:lnRef idx="0"/>
            <a:fillRef idx="0"/>
            <a:effectRef idx="0"/>
            <a:fontRef idx="minor"/>
          </p:style>
        </p:sp>
        <p:sp>
          <p:nvSpPr>
            <p:cNvPr id="545" name="Straight Connector 93"/>
            <p:cNvSpPr/>
            <p:nvPr/>
          </p:nvSpPr>
          <p:spPr>
            <a:xfrm>
              <a:off x="1066680" y="5158440"/>
              <a:ext cx="228600" cy="0"/>
            </a:xfrm>
            <a:prstGeom prst="line">
              <a:avLst/>
            </a:prstGeom>
            <a:ln w="50760">
              <a:solidFill>
                <a:srgbClr val="ffc000"/>
              </a:solidFill>
              <a:miter/>
            </a:ln>
          </p:spPr>
          <p:style>
            <a:lnRef idx="0"/>
            <a:fillRef idx="0"/>
            <a:effectRef idx="0"/>
            <a:fontRef idx="minor"/>
          </p:style>
        </p:sp>
        <p:sp>
          <p:nvSpPr>
            <p:cNvPr id="546" name="Straight Connector 94"/>
            <p:cNvSpPr/>
            <p:nvPr/>
          </p:nvSpPr>
          <p:spPr>
            <a:xfrm flipH="1">
              <a:off x="1089360" y="5272920"/>
              <a:ext cx="91440" cy="137160"/>
            </a:xfrm>
            <a:prstGeom prst="line">
              <a:avLst/>
            </a:prstGeom>
            <a:ln w="50760">
              <a:solidFill>
                <a:srgbClr val="ffc000"/>
              </a:solidFill>
              <a:miter/>
            </a:ln>
          </p:spPr>
          <p:style>
            <a:lnRef idx="0"/>
            <a:fillRef idx="0"/>
            <a:effectRef idx="0"/>
            <a:fontRef idx="minor"/>
          </p:style>
        </p:sp>
        <p:sp>
          <p:nvSpPr>
            <p:cNvPr id="547" name="Straight Connector 95"/>
            <p:cNvSpPr/>
            <p:nvPr/>
          </p:nvSpPr>
          <p:spPr>
            <a:xfrm>
              <a:off x="1180800" y="5272920"/>
              <a:ext cx="91440" cy="137160"/>
            </a:xfrm>
            <a:prstGeom prst="line">
              <a:avLst/>
            </a:prstGeom>
            <a:ln w="50760">
              <a:solidFill>
                <a:srgbClr val="ffc000"/>
              </a:solidFill>
              <a:miter/>
            </a:ln>
          </p:spPr>
          <p:style>
            <a:lnRef idx="0"/>
            <a:fillRef idx="0"/>
            <a:effectRef idx="0"/>
            <a:fontRef idx="minor"/>
          </p:style>
        </p:sp>
      </p:grpSp>
      <p:grpSp>
        <p:nvGrpSpPr>
          <p:cNvPr id="548" name="Group 24"/>
          <p:cNvGrpSpPr/>
          <p:nvPr/>
        </p:nvGrpSpPr>
        <p:grpSpPr>
          <a:xfrm>
            <a:off x="1981080" y="5257800"/>
            <a:ext cx="228600" cy="457200"/>
            <a:chOff x="1981080" y="5257800"/>
            <a:chExt cx="228600" cy="457200"/>
          </a:xfrm>
        </p:grpSpPr>
        <p:sp>
          <p:nvSpPr>
            <p:cNvPr id="549" name="Oval 97"/>
            <p:cNvSpPr/>
            <p:nvPr/>
          </p:nvSpPr>
          <p:spPr>
            <a:xfrm>
              <a:off x="2026800" y="5257800"/>
              <a:ext cx="137160" cy="137160"/>
            </a:xfrm>
            <a:prstGeom prst="ellipse">
              <a:avLst/>
            </a:prstGeom>
            <a:noFill/>
            <a:ln w="50760">
              <a:solidFill>
                <a:srgbClr val="ffc000"/>
              </a:solidFill>
              <a:miter/>
            </a:ln>
          </p:spPr>
          <p:style>
            <a:lnRef idx="0"/>
            <a:fillRef idx="0"/>
            <a:effectRef idx="0"/>
            <a:fontRef idx="minor"/>
          </p:style>
        </p:sp>
        <p:sp>
          <p:nvSpPr>
            <p:cNvPr id="550" name="Straight Connector 98"/>
            <p:cNvSpPr/>
            <p:nvPr/>
          </p:nvSpPr>
          <p:spPr>
            <a:xfrm>
              <a:off x="2095200" y="5394960"/>
              <a:ext cx="0" cy="182880"/>
            </a:xfrm>
            <a:prstGeom prst="line">
              <a:avLst/>
            </a:prstGeom>
            <a:ln w="50760">
              <a:solidFill>
                <a:srgbClr val="ffc000"/>
              </a:solidFill>
              <a:miter/>
            </a:ln>
          </p:spPr>
          <p:style>
            <a:lnRef idx="0"/>
            <a:fillRef idx="0"/>
            <a:effectRef idx="0"/>
            <a:fontRef idx="minor"/>
          </p:style>
        </p:sp>
        <p:sp>
          <p:nvSpPr>
            <p:cNvPr id="551" name="Straight Connector 99"/>
            <p:cNvSpPr/>
            <p:nvPr/>
          </p:nvSpPr>
          <p:spPr>
            <a:xfrm>
              <a:off x="1981080" y="5463360"/>
              <a:ext cx="228600" cy="0"/>
            </a:xfrm>
            <a:prstGeom prst="line">
              <a:avLst/>
            </a:prstGeom>
            <a:ln w="50760">
              <a:solidFill>
                <a:srgbClr val="ffc000"/>
              </a:solidFill>
              <a:miter/>
            </a:ln>
          </p:spPr>
          <p:style>
            <a:lnRef idx="0"/>
            <a:fillRef idx="0"/>
            <a:effectRef idx="0"/>
            <a:fontRef idx="minor"/>
          </p:style>
        </p:sp>
        <p:sp>
          <p:nvSpPr>
            <p:cNvPr id="552" name="Straight Connector 100"/>
            <p:cNvSpPr/>
            <p:nvPr/>
          </p:nvSpPr>
          <p:spPr>
            <a:xfrm flipH="1">
              <a:off x="2003760" y="5577840"/>
              <a:ext cx="91440" cy="137160"/>
            </a:xfrm>
            <a:prstGeom prst="line">
              <a:avLst/>
            </a:prstGeom>
            <a:ln w="50760">
              <a:solidFill>
                <a:srgbClr val="ffc000"/>
              </a:solidFill>
              <a:miter/>
            </a:ln>
          </p:spPr>
          <p:style>
            <a:lnRef idx="0"/>
            <a:fillRef idx="0"/>
            <a:effectRef idx="0"/>
            <a:fontRef idx="minor"/>
          </p:style>
        </p:sp>
        <p:sp>
          <p:nvSpPr>
            <p:cNvPr id="553" name="Straight Connector 101"/>
            <p:cNvSpPr/>
            <p:nvPr/>
          </p:nvSpPr>
          <p:spPr>
            <a:xfrm>
              <a:off x="2095200" y="5577840"/>
              <a:ext cx="91440" cy="137160"/>
            </a:xfrm>
            <a:prstGeom prst="line">
              <a:avLst/>
            </a:prstGeom>
            <a:ln w="50760">
              <a:solidFill>
                <a:srgbClr val="ffc000"/>
              </a:solidFill>
              <a:miter/>
            </a:ln>
          </p:spPr>
          <p:style>
            <a:lnRef idx="0"/>
            <a:fillRef idx="0"/>
            <a:effectRef idx="0"/>
            <a:fontRef idx="minor"/>
          </p:style>
        </p:sp>
      </p:grpSp>
      <p:grpSp>
        <p:nvGrpSpPr>
          <p:cNvPr id="554" name="Group 24"/>
          <p:cNvGrpSpPr/>
          <p:nvPr/>
        </p:nvGrpSpPr>
        <p:grpSpPr>
          <a:xfrm>
            <a:off x="1447920" y="5562720"/>
            <a:ext cx="228600" cy="457200"/>
            <a:chOff x="1447920" y="5562720"/>
            <a:chExt cx="228600" cy="457200"/>
          </a:xfrm>
        </p:grpSpPr>
        <p:sp>
          <p:nvSpPr>
            <p:cNvPr id="555" name="Oval 103"/>
            <p:cNvSpPr/>
            <p:nvPr/>
          </p:nvSpPr>
          <p:spPr>
            <a:xfrm>
              <a:off x="1493640" y="5562720"/>
              <a:ext cx="137160" cy="137160"/>
            </a:xfrm>
            <a:prstGeom prst="ellipse">
              <a:avLst/>
            </a:prstGeom>
            <a:noFill/>
            <a:ln w="50760">
              <a:solidFill>
                <a:srgbClr val="ffc000"/>
              </a:solidFill>
              <a:miter/>
            </a:ln>
          </p:spPr>
          <p:style>
            <a:lnRef idx="0"/>
            <a:fillRef idx="0"/>
            <a:effectRef idx="0"/>
            <a:fontRef idx="minor"/>
          </p:style>
        </p:sp>
        <p:sp>
          <p:nvSpPr>
            <p:cNvPr id="556" name="Straight Connector 104"/>
            <p:cNvSpPr/>
            <p:nvPr/>
          </p:nvSpPr>
          <p:spPr>
            <a:xfrm>
              <a:off x="1562040" y="5699880"/>
              <a:ext cx="0" cy="182880"/>
            </a:xfrm>
            <a:prstGeom prst="line">
              <a:avLst/>
            </a:prstGeom>
            <a:ln w="50760">
              <a:solidFill>
                <a:srgbClr val="ffc000"/>
              </a:solidFill>
              <a:miter/>
            </a:ln>
          </p:spPr>
          <p:style>
            <a:lnRef idx="0"/>
            <a:fillRef idx="0"/>
            <a:effectRef idx="0"/>
            <a:fontRef idx="minor"/>
          </p:style>
        </p:sp>
        <p:sp>
          <p:nvSpPr>
            <p:cNvPr id="557" name="Straight Connector 105"/>
            <p:cNvSpPr/>
            <p:nvPr/>
          </p:nvSpPr>
          <p:spPr>
            <a:xfrm>
              <a:off x="1447920" y="5768280"/>
              <a:ext cx="228600" cy="0"/>
            </a:xfrm>
            <a:prstGeom prst="line">
              <a:avLst/>
            </a:prstGeom>
            <a:ln w="50760">
              <a:solidFill>
                <a:srgbClr val="ffc000"/>
              </a:solidFill>
              <a:miter/>
            </a:ln>
          </p:spPr>
          <p:style>
            <a:lnRef idx="0"/>
            <a:fillRef idx="0"/>
            <a:effectRef idx="0"/>
            <a:fontRef idx="minor"/>
          </p:style>
        </p:sp>
        <p:sp>
          <p:nvSpPr>
            <p:cNvPr id="558" name="Straight Connector 106"/>
            <p:cNvSpPr/>
            <p:nvPr/>
          </p:nvSpPr>
          <p:spPr>
            <a:xfrm flipH="1">
              <a:off x="1470600" y="5882760"/>
              <a:ext cx="91440" cy="137160"/>
            </a:xfrm>
            <a:prstGeom prst="line">
              <a:avLst/>
            </a:prstGeom>
            <a:ln w="50760">
              <a:solidFill>
                <a:srgbClr val="ffc000"/>
              </a:solidFill>
              <a:miter/>
            </a:ln>
          </p:spPr>
          <p:style>
            <a:lnRef idx="0"/>
            <a:fillRef idx="0"/>
            <a:effectRef idx="0"/>
            <a:fontRef idx="minor"/>
          </p:style>
        </p:sp>
        <p:sp>
          <p:nvSpPr>
            <p:cNvPr id="559" name="Straight Connector 107"/>
            <p:cNvSpPr/>
            <p:nvPr/>
          </p:nvSpPr>
          <p:spPr>
            <a:xfrm>
              <a:off x="1562040" y="5882760"/>
              <a:ext cx="91440" cy="137160"/>
            </a:xfrm>
            <a:prstGeom prst="line">
              <a:avLst/>
            </a:prstGeom>
            <a:ln w="50760">
              <a:solidFill>
                <a:srgbClr val="ffc000"/>
              </a:solidFill>
              <a:miter/>
            </a:ln>
          </p:spPr>
          <p:style>
            <a:lnRef idx="0"/>
            <a:fillRef idx="0"/>
            <a:effectRef idx="0"/>
            <a:fontRef idx="minor"/>
          </p:style>
        </p:sp>
      </p:grpSp>
      <p:grpSp>
        <p:nvGrpSpPr>
          <p:cNvPr id="560" name="Group 24"/>
          <p:cNvGrpSpPr/>
          <p:nvPr/>
        </p:nvGrpSpPr>
        <p:grpSpPr>
          <a:xfrm>
            <a:off x="2514600" y="5486400"/>
            <a:ext cx="228600" cy="457200"/>
            <a:chOff x="2514600" y="5486400"/>
            <a:chExt cx="228600" cy="457200"/>
          </a:xfrm>
        </p:grpSpPr>
        <p:sp>
          <p:nvSpPr>
            <p:cNvPr id="561" name="Oval 109"/>
            <p:cNvSpPr/>
            <p:nvPr/>
          </p:nvSpPr>
          <p:spPr>
            <a:xfrm>
              <a:off x="2560320" y="5486400"/>
              <a:ext cx="137160" cy="137160"/>
            </a:xfrm>
            <a:prstGeom prst="ellipse">
              <a:avLst/>
            </a:prstGeom>
            <a:noFill/>
            <a:ln w="50760">
              <a:solidFill>
                <a:srgbClr val="ffc000"/>
              </a:solidFill>
              <a:miter/>
            </a:ln>
          </p:spPr>
          <p:style>
            <a:lnRef idx="0"/>
            <a:fillRef idx="0"/>
            <a:effectRef idx="0"/>
            <a:fontRef idx="minor"/>
          </p:style>
        </p:sp>
        <p:sp>
          <p:nvSpPr>
            <p:cNvPr id="562" name="Straight Connector 110"/>
            <p:cNvSpPr/>
            <p:nvPr/>
          </p:nvSpPr>
          <p:spPr>
            <a:xfrm>
              <a:off x="2628720" y="5623560"/>
              <a:ext cx="0" cy="182880"/>
            </a:xfrm>
            <a:prstGeom prst="line">
              <a:avLst/>
            </a:prstGeom>
            <a:ln w="50760">
              <a:solidFill>
                <a:srgbClr val="ffc000"/>
              </a:solidFill>
              <a:miter/>
            </a:ln>
          </p:spPr>
          <p:style>
            <a:lnRef idx="0"/>
            <a:fillRef idx="0"/>
            <a:effectRef idx="0"/>
            <a:fontRef idx="minor"/>
          </p:style>
        </p:sp>
        <p:sp>
          <p:nvSpPr>
            <p:cNvPr id="563" name="Straight Connector 111"/>
            <p:cNvSpPr/>
            <p:nvPr/>
          </p:nvSpPr>
          <p:spPr>
            <a:xfrm>
              <a:off x="2514600" y="5691960"/>
              <a:ext cx="228600" cy="0"/>
            </a:xfrm>
            <a:prstGeom prst="line">
              <a:avLst/>
            </a:prstGeom>
            <a:ln w="50760">
              <a:solidFill>
                <a:srgbClr val="ffc000"/>
              </a:solidFill>
              <a:miter/>
            </a:ln>
          </p:spPr>
          <p:style>
            <a:lnRef idx="0"/>
            <a:fillRef idx="0"/>
            <a:effectRef idx="0"/>
            <a:fontRef idx="minor"/>
          </p:style>
        </p:sp>
        <p:sp>
          <p:nvSpPr>
            <p:cNvPr id="564" name="Straight Connector 112"/>
            <p:cNvSpPr/>
            <p:nvPr/>
          </p:nvSpPr>
          <p:spPr>
            <a:xfrm flipH="1">
              <a:off x="2537280" y="5806440"/>
              <a:ext cx="91440" cy="137160"/>
            </a:xfrm>
            <a:prstGeom prst="line">
              <a:avLst/>
            </a:prstGeom>
            <a:ln w="50760">
              <a:solidFill>
                <a:srgbClr val="ffc000"/>
              </a:solidFill>
              <a:miter/>
            </a:ln>
          </p:spPr>
          <p:style>
            <a:lnRef idx="0"/>
            <a:fillRef idx="0"/>
            <a:effectRef idx="0"/>
            <a:fontRef idx="minor"/>
          </p:style>
        </p:sp>
        <p:sp>
          <p:nvSpPr>
            <p:cNvPr id="565" name="Straight Connector 113"/>
            <p:cNvSpPr/>
            <p:nvPr/>
          </p:nvSpPr>
          <p:spPr>
            <a:xfrm>
              <a:off x="2628720" y="5806440"/>
              <a:ext cx="91440" cy="137160"/>
            </a:xfrm>
            <a:prstGeom prst="line">
              <a:avLst/>
            </a:prstGeom>
            <a:ln w="50760">
              <a:solidFill>
                <a:srgbClr val="ffc000"/>
              </a:solidFill>
              <a:miter/>
            </a:ln>
          </p:spPr>
          <p:style>
            <a:lnRef idx="0"/>
            <a:fillRef idx="0"/>
            <a:effectRef idx="0"/>
            <a:fontRef idx="minor"/>
          </p:style>
        </p:sp>
      </p:grpSp>
      <p:pic>
        <p:nvPicPr>
          <p:cNvPr id="566" name="Picture 2" descr="C:\Documents and Settings\Kentaro Toyama\My Documents\My Pictures\craigslist small.bmp"/>
          <p:cNvPicPr/>
          <p:nvPr/>
        </p:nvPicPr>
        <p:blipFill>
          <a:blip r:embed="rId6"/>
          <a:stretch/>
        </p:blipFill>
        <p:spPr>
          <a:xfrm>
            <a:off x="4800600" y="4065480"/>
            <a:ext cx="345960" cy="354240"/>
          </a:xfrm>
          <a:prstGeom prst="rect">
            <a:avLst/>
          </a:prstGeom>
          <a:ln w="0">
            <a:noFill/>
          </a:ln>
        </p:spPr>
      </p:pic>
      <p:pic>
        <p:nvPicPr>
          <p:cNvPr id="567" name="Picture 2" descr="C:\Documents and Settings\Kentaro Toyama\My Documents\My Pictures\craigslist small.bmp"/>
          <p:cNvPicPr/>
          <p:nvPr/>
        </p:nvPicPr>
        <p:blipFill>
          <a:blip r:embed="rId7"/>
          <a:stretch/>
        </p:blipFill>
        <p:spPr>
          <a:xfrm>
            <a:off x="4343400" y="4370400"/>
            <a:ext cx="345960" cy="353880"/>
          </a:xfrm>
          <a:prstGeom prst="rect">
            <a:avLst/>
          </a:prstGeom>
          <a:ln w="0">
            <a:noFill/>
          </a:ln>
        </p:spPr>
      </p:pic>
      <p:pic>
        <p:nvPicPr>
          <p:cNvPr id="568" name="Picture 2" descr="C:\Documents and Settings\Kentaro Toyama\My Documents\My Pictures\craigslist small.bmp"/>
          <p:cNvPicPr/>
          <p:nvPr/>
        </p:nvPicPr>
        <p:blipFill>
          <a:blip r:embed="rId8"/>
          <a:stretch/>
        </p:blipFill>
        <p:spPr>
          <a:xfrm>
            <a:off x="5257800" y="4370400"/>
            <a:ext cx="345960" cy="353880"/>
          </a:xfrm>
          <a:prstGeom prst="rect">
            <a:avLst/>
          </a:prstGeom>
          <a:ln w="0">
            <a:noFill/>
          </a:ln>
        </p:spPr>
      </p:pic>
      <p:pic>
        <p:nvPicPr>
          <p:cNvPr id="569" name="Picture 2" descr="C:\Documents and Settings\Kentaro Toyama\My Documents\My Pictures\craigslist small.bmp"/>
          <p:cNvPicPr/>
          <p:nvPr/>
        </p:nvPicPr>
        <p:blipFill>
          <a:blip r:embed="rId9"/>
          <a:stretch/>
        </p:blipFill>
        <p:spPr>
          <a:xfrm>
            <a:off x="4876920" y="4599000"/>
            <a:ext cx="345960" cy="353880"/>
          </a:xfrm>
          <a:prstGeom prst="rect">
            <a:avLst/>
          </a:prstGeom>
          <a:ln w="0">
            <a:noFill/>
          </a:ln>
        </p:spPr>
      </p:pic>
      <p:pic>
        <p:nvPicPr>
          <p:cNvPr id="570" name="Picture 2" descr="C:\Documents and Settings\Kentaro Toyama\My Documents\My Pictures\craigslist small.bmp"/>
          <p:cNvPicPr/>
          <p:nvPr/>
        </p:nvPicPr>
        <p:blipFill>
          <a:blip r:embed="rId10"/>
          <a:stretch/>
        </p:blipFill>
        <p:spPr>
          <a:xfrm>
            <a:off x="4419720" y="4903920"/>
            <a:ext cx="345960" cy="353880"/>
          </a:xfrm>
          <a:prstGeom prst="rect">
            <a:avLst/>
          </a:prstGeom>
          <a:ln w="0">
            <a:noFill/>
          </a:ln>
        </p:spPr>
      </p:pic>
      <p:pic>
        <p:nvPicPr>
          <p:cNvPr id="571" name="Picture 2" descr="C:\Documents and Settings\Kentaro Toyama\My Documents\My Pictures\craigslist small.bmp"/>
          <p:cNvPicPr/>
          <p:nvPr/>
        </p:nvPicPr>
        <p:blipFill>
          <a:blip r:embed="rId11"/>
          <a:stretch/>
        </p:blipFill>
        <p:spPr>
          <a:xfrm>
            <a:off x="4038480" y="5056200"/>
            <a:ext cx="346320" cy="353880"/>
          </a:xfrm>
          <a:prstGeom prst="rect">
            <a:avLst/>
          </a:prstGeom>
          <a:ln w="0">
            <a:noFill/>
          </a:ln>
        </p:spPr>
      </p:pic>
      <p:pic>
        <p:nvPicPr>
          <p:cNvPr id="572" name="Picture 2" descr="C:\Documents and Settings\Kentaro Toyama\My Documents\My Pictures\craigslist small.bmp"/>
          <p:cNvPicPr/>
          <p:nvPr/>
        </p:nvPicPr>
        <p:blipFill>
          <a:blip r:embed="rId12"/>
          <a:stretch/>
        </p:blipFill>
        <p:spPr>
          <a:xfrm>
            <a:off x="4800600" y="5208480"/>
            <a:ext cx="345960" cy="354240"/>
          </a:xfrm>
          <a:prstGeom prst="rect">
            <a:avLst/>
          </a:prstGeom>
          <a:ln w="0">
            <a:noFill/>
          </a:ln>
        </p:spPr>
      </p:pic>
      <p:pic>
        <p:nvPicPr>
          <p:cNvPr id="573" name="Picture 2" descr="C:\Documents and Settings\Kentaro Toyama\My Documents\My Pictures\craigslist small.bmp"/>
          <p:cNvPicPr/>
          <p:nvPr/>
        </p:nvPicPr>
        <p:blipFill>
          <a:blip r:embed="rId13"/>
          <a:stretch/>
        </p:blipFill>
        <p:spPr>
          <a:xfrm>
            <a:off x="5257800" y="5056200"/>
            <a:ext cx="345960" cy="353880"/>
          </a:xfrm>
          <a:prstGeom prst="rect">
            <a:avLst/>
          </a:prstGeom>
          <a:ln w="0">
            <a:noFill/>
          </a:ln>
        </p:spPr>
      </p:pic>
      <p:pic>
        <p:nvPicPr>
          <p:cNvPr id="574" name="Picture 2" descr="C:\Documents and Settings\Kentaro Toyama\My Documents\My Pictures\craigslist small.bmp"/>
          <p:cNvPicPr/>
          <p:nvPr/>
        </p:nvPicPr>
        <p:blipFill>
          <a:blip r:embed="rId14"/>
          <a:stretch/>
        </p:blipFill>
        <p:spPr>
          <a:xfrm>
            <a:off x="4343400" y="5589720"/>
            <a:ext cx="345960" cy="353880"/>
          </a:xfrm>
          <a:prstGeom prst="rect">
            <a:avLst/>
          </a:prstGeom>
          <a:ln w="0">
            <a:noFill/>
          </a:ln>
        </p:spPr>
      </p:pic>
      <p:pic>
        <p:nvPicPr>
          <p:cNvPr id="575" name="Picture 2" descr="C:\Documents and Settings\Kentaro Toyama\My Documents\My Pictures\craigslist small.bmp"/>
          <p:cNvPicPr/>
          <p:nvPr/>
        </p:nvPicPr>
        <p:blipFill>
          <a:blip r:embed="rId15"/>
          <a:stretch/>
        </p:blipFill>
        <p:spPr>
          <a:xfrm>
            <a:off x="5181480" y="5513400"/>
            <a:ext cx="346320" cy="353880"/>
          </a:xfrm>
          <a:prstGeom prst="rect">
            <a:avLst/>
          </a:prstGeom>
          <a:ln w="0">
            <a:noFill/>
          </a:ln>
        </p:spPr>
      </p:pic>
      <p:pic>
        <p:nvPicPr>
          <p:cNvPr id="576" name="Picture 27" descr="C:\Documents and Settings\Kentaro Toyama\Local Settings\Temporary Internet Files\Content.IE5\31UH5G2S\MCj04415330000[1].png"/>
          <p:cNvPicPr/>
          <p:nvPr/>
        </p:nvPicPr>
        <p:blipFill>
          <a:blip r:embed="rId16"/>
          <a:stretch/>
        </p:blipFill>
        <p:spPr>
          <a:xfrm>
            <a:off x="7086600" y="3657600"/>
            <a:ext cx="533520" cy="541440"/>
          </a:xfrm>
          <a:prstGeom prst="rect">
            <a:avLst/>
          </a:prstGeom>
          <a:ln w="0">
            <a:noFill/>
          </a:ln>
        </p:spPr>
      </p:pic>
      <p:pic>
        <p:nvPicPr>
          <p:cNvPr id="577" name="Picture 27" descr="C:\Documents and Settings\Kentaro Toyama\Local Settings\Temporary Internet Files\Content.IE5\31UH5G2S\MCj04415330000[1].png"/>
          <p:cNvPicPr/>
          <p:nvPr/>
        </p:nvPicPr>
        <p:blipFill>
          <a:blip r:embed="rId17"/>
          <a:stretch/>
        </p:blipFill>
        <p:spPr>
          <a:xfrm>
            <a:off x="7772400" y="3962520"/>
            <a:ext cx="533520" cy="541080"/>
          </a:xfrm>
          <a:prstGeom prst="rect">
            <a:avLst/>
          </a:prstGeom>
          <a:ln w="0">
            <a:noFill/>
          </a:ln>
        </p:spPr>
      </p:pic>
      <p:pic>
        <p:nvPicPr>
          <p:cNvPr id="578" name="Picture 27" descr="C:\Documents and Settings\Kentaro Toyama\Local Settings\Temporary Internet Files\Content.IE5\31UH5G2S\MCj04415330000[1].png"/>
          <p:cNvPicPr/>
          <p:nvPr/>
        </p:nvPicPr>
        <p:blipFill>
          <a:blip r:embed="rId18"/>
          <a:stretch/>
        </p:blipFill>
        <p:spPr>
          <a:xfrm>
            <a:off x="7010280" y="4495680"/>
            <a:ext cx="533520" cy="541440"/>
          </a:xfrm>
          <a:prstGeom prst="rect">
            <a:avLst/>
          </a:prstGeom>
          <a:ln w="0">
            <a:noFill/>
          </a:ln>
        </p:spPr>
      </p:pic>
      <p:pic>
        <p:nvPicPr>
          <p:cNvPr id="579" name="Picture 27" descr="C:\Documents and Settings\Kentaro Toyama\Local Settings\Temporary Internet Files\Content.IE5\31UH5G2S\MCj04415330000[1].png"/>
          <p:cNvPicPr/>
          <p:nvPr/>
        </p:nvPicPr>
        <p:blipFill>
          <a:blip r:embed="rId19"/>
          <a:stretch/>
        </p:blipFill>
        <p:spPr>
          <a:xfrm>
            <a:off x="7315200" y="4191120"/>
            <a:ext cx="533520" cy="541080"/>
          </a:xfrm>
          <a:prstGeom prst="rect">
            <a:avLst/>
          </a:prstGeom>
          <a:ln w="0">
            <a:noFill/>
          </a:ln>
        </p:spPr>
      </p:pic>
      <p:pic>
        <p:nvPicPr>
          <p:cNvPr id="580" name="Picture 27" descr="C:\Documents and Settings\Kentaro Toyama\Local Settings\Temporary Internet Files\Content.IE5\31UH5G2S\MCj04415330000[1].png"/>
          <p:cNvPicPr/>
          <p:nvPr/>
        </p:nvPicPr>
        <p:blipFill>
          <a:blip r:embed="rId20"/>
          <a:stretch/>
        </p:blipFill>
        <p:spPr>
          <a:xfrm>
            <a:off x="7620120" y="4724280"/>
            <a:ext cx="533160" cy="541440"/>
          </a:xfrm>
          <a:prstGeom prst="rect">
            <a:avLst/>
          </a:prstGeom>
          <a:ln w="0">
            <a:noFill/>
          </a:ln>
        </p:spPr>
      </p:pic>
      <p:pic>
        <p:nvPicPr>
          <p:cNvPr id="581" name="Picture 27" descr="C:\Documents and Settings\Kentaro Toyama\Local Settings\Temporary Internet Files\Content.IE5\31UH5G2S\MCj04415330000[1].png"/>
          <p:cNvPicPr/>
          <p:nvPr/>
        </p:nvPicPr>
        <p:blipFill>
          <a:blip r:embed="rId21"/>
          <a:stretch/>
        </p:blipFill>
        <p:spPr>
          <a:xfrm>
            <a:off x="6705720" y="4876920"/>
            <a:ext cx="533160" cy="541080"/>
          </a:xfrm>
          <a:prstGeom prst="rect">
            <a:avLst/>
          </a:prstGeom>
          <a:ln w="0">
            <a:noFill/>
          </a:ln>
        </p:spPr>
      </p:pic>
      <p:pic>
        <p:nvPicPr>
          <p:cNvPr id="582" name="Picture 27" descr="C:\Documents and Settings\Kentaro Toyama\Local Settings\Temporary Internet Files\Content.IE5\31UH5G2S\MCj04415330000[1].png"/>
          <p:cNvPicPr/>
          <p:nvPr/>
        </p:nvPicPr>
        <p:blipFill>
          <a:blip r:embed="rId22"/>
          <a:stretch/>
        </p:blipFill>
        <p:spPr>
          <a:xfrm>
            <a:off x="8001000" y="4419720"/>
            <a:ext cx="533520" cy="541080"/>
          </a:xfrm>
          <a:prstGeom prst="rect">
            <a:avLst/>
          </a:prstGeom>
          <a:ln w="0">
            <a:noFill/>
          </a:ln>
        </p:spPr>
      </p:pic>
      <p:pic>
        <p:nvPicPr>
          <p:cNvPr id="583" name="Picture 27" descr="C:\Documents and Settings\Kentaro Toyama\Local Settings\Temporary Internet Files\Content.IE5\31UH5G2S\MCj04415330000[1].png"/>
          <p:cNvPicPr/>
          <p:nvPr/>
        </p:nvPicPr>
        <p:blipFill>
          <a:blip r:embed="rId23"/>
          <a:stretch/>
        </p:blipFill>
        <p:spPr>
          <a:xfrm>
            <a:off x="8153280" y="4952880"/>
            <a:ext cx="533520" cy="541440"/>
          </a:xfrm>
          <a:prstGeom prst="rect">
            <a:avLst/>
          </a:prstGeom>
          <a:ln w="0">
            <a:noFill/>
          </a:ln>
        </p:spPr>
      </p:pic>
      <p:pic>
        <p:nvPicPr>
          <p:cNvPr id="584" name="Picture 27" descr="C:\Documents and Settings\Kentaro Toyama\Local Settings\Temporary Internet Files\Content.IE5\31UH5G2S\MCj04415330000[1].png"/>
          <p:cNvPicPr/>
          <p:nvPr/>
        </p:nvPicPr>
        <p:blipFill>
          <a:blip r:embed="rId24"/>
          <a:stretch/>
        </p:blipFill>
        <p:spPr>
          <a:xfrm>
            <a:off x="7238880" y="5029200"/>
            <a:ext cx="533520" cy="541440"/>
          </a:xfrm>
          <a:prstGeom prst="rect">
            <a:avLst/>
          </a:prstGeom>
          <a:ln w="0">
            <a:noFill/>
          </a:ln>
        </p:spPr>
      </p:pic>
      <p:sp>
        <p:nvSpPr>
          <p:cNvPr id="585" name="Straight Connector 133"/>
          <p:cNvSpPr/>
          <p:nvPr/>
        </p:nvSpPr>
        <p:spPr>
          <a:xfrm flipV="1">
            <a:off x="1143000" y="1143000"/>
            <a:ext cx="6934320" cy="4648320"/>
          </a:xfrm>
          <a:prstGeom prst="line">
            <a:avLst/>
          </a:prstGeom>
          <a:ln w="444600">
            <a:solidFill>
              <a:srgbClr val="ff0000"/>
            </a:solidFill>
            <a:miter/>
          </a:ln>
        </p:spPr>
        <p:style>
          <a:lnRef idx="0"/>
          <a:fillRef idx="0"/>
          <a:effectRef idx="0"/>
          <a:fontRef idx="minor"/>
        </p:style>
      </p:sp>
      <p:sp>
        <p:nvSpPr>
          <p:cNvPr id="586" name="Straight Connector 134"/>
          <p:cNvSpPr/>
          <p:nvPr/>
        </p:nvSpPr>
        <p:spPr>
          <a:xfrm>
            <a:off x="1143000" y="1143000"/>
            <a:ext cx="6934320" cy="4648320"/>
          </a:xfrm>
          <a:prstGeom prst="line">
            <a:avLst/>
          </a:prstGeom>
          <a:ln w="444600">
            <a:solidFill>
              <a:srgbClr val="ff0000"/>
            </a:solidFill>
            <a:miter/>
          </a:ln>
        </p:spPr>
        <p:style>
          <a:lnRef idx="0"/>
          <a:fillRef idx="0"/>
          <a:effectRef idx="0"/>
          <a:fontRef idx="minor"/>
        </p:style>
      </p:sp>
    </p:spTree>
  </p:cSld>
  <mc:AlternateContent>
    <mc:Choice Requires="p14">
      <p:transition spd="slow" p14:dur="2000"/>
    </mc:Choice>
    <mc:Fallback>
      <p:transition spd="slow"/>
    </mc:Fallback>
  </mc:AlternateContent>
  <p:timing>
    <p:tnLst>
      <p:par>
        <p:cTn id="226" dur="indefinite" restart="never" nodeType="tmRoot">
          <p:childTnLst>
            <p:seq>
              <p:cTn id="227" dur="indefinite" nodeType="mainSeq">
                <p:childTnLst>
                  <p:par>
                    <p:cTn id="228" fill="hold">
                      <p:stCondLst>
                        <p:cond delay="indefinite"/>
                      </p:stCondLst>
                      <p:childTnLst>
                        <p:par>
                          <p:cTn id="229" fill="hold">
                            <p:stCondLst>
                              <p:cond delay="0"/>
                            </p:stCondLst>
                            <p:childTnLst>
                              <p:par>
                                <p:cTn id="230" nodeType="clickEffect" fill="hold" presetClass="path" presetID="56">
                                  <p:stCondLst>
                                    <p:cond delay="0"/>
                                  </p:stCondLst>
                                  <p:childTnLst>
                                    <p:animMotion origin="layout" path="M -3.33333E-006 0 L -0.25833 -0.22222 E">
                                      <p:cBhvr>
                                        <p:cTn id="231" dur="500" fill="hold"/>
                                        <p:tgtEl>
                                          <p:spTgt spid="467"/>
                                        </p:tgtEl>
                                      </p:cBhvr>
                                    </p:animMotion>
                                  </p:childTnLst>
                                </p:cTn>
                              </p:par>
                            </p:childTnLst>
                          </p:cTn>
                        </p:par>
                      </p:childTnLst>
                    </p:cTn>
                  </p:par>
                  <p:par>
                    <p:cTn id="232" fill="hold">
                      <p:stCondLst>
                        <p:cond delay="indefinite"/>
                      </p:stCondLst>
                      <p:childTnLst>
                        <p:par>
                          <p:cTn id="233" fill="hold">
                            <p:stCondLst>
                              <p:cond delay="0"/>
                            </p:stCondLst>
                            <p:childTnLst>
                              <p:par>
                                <p:cTn id="234" nodeType="clickEffect" fill="hold" presetClass="entr" presetID="1">
                                  <p:stCondLst>
                                    <p:cond delay="0"/>
                                  </p:stCondLst>
                                  <p:childTnLst>
                                    <p:set>
                                      <p:cBhvr>
                                        <p:cTn id="235" dur="1" fill="hold">
                                          <p:stCondLst>
                                            <p:cond delay="0"/>
                                          </p:stCondLst>
                                        </p:cTn>
                                        <p:tgtEl>
                                          <p:spTgt spid="479"/>
                                        </p:tgtEl>
                                        <p:attrNameLst>
                                          <p:attrName>style.visibility</p:attrName>
                                        </p:attrNameLst>
                                      </p:cBhvr>
                                      <p:to>
                                        <p:strVal val="visible"/>
                                      </p:to>
                                    </p:set>
                                  </p:childTnLst>
                                </p:cTn>
                              </p:par>
                              <p:par>
                                <p:cTn id="236" nodeType="withEffect" fill="hold" presetClass="entr" presetID="1">
                                  <p:stCondLst>
                                    <p:cond delay="0"/>
                                  </p:stCondLst>
                                  <p:childTnLst>
                                    <p:set>
                                      <p:cBhvr>
                                        <p:cTn id="237" dur="1" fill="hold">
                                          <p:stCondLst>
                                            <p:cond delay="0"/>
                                          </p:stCondLst>
                                        </p:cTn>
                                        <p:tgtEl>
                                          <p:spTgt spid="483"/>
                                        </p:tgtEl>
                                        <p:attrNameLst>
                                          <p:attrName>style.visibility</p:attrName>
                                        </p:attrNameLst>
                                      </p:cBhvr>
                                      <p:to>
                                        <p:strVal val="visible"/>
                                      </p:to>
                                    </p:set>
                                  </p:childTnLst>
                                </p:cTn>
                              </p:par>
                              <p:par>
                                <p:cTn id="238" nodeType="withEffect" fill="hold" presetClass="entr" presetID="1">
                                  <p:stCondLst>
                                    <p:cond delay="0"/>
                                  </p:stCondLst>
                                  <p:childTnLst>
                                    <p:set>
                                      <p:cBhvr>
                                        <p:cTn id="239" dur="1" fill="hold">
                                          <p:stCondLst>
                                            <p:cond delay="0"/>
                                          </p:stCondLst>
                                        </p:cTn>
                                        <p:tgtEl>
                                          <p:spTgt spid="495"/>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nodeType="clickEffect" fill="hold" presetClass="entr" presetID="1">
                                  <p:stCondLst>
                                    <p:cond delay="0"/>
                                  </p:stCondLst>
                                  <p:childTnLst>
                                    <p:set>
                                      <p:cBhvr>
                                        <p:cTn id="243" dur="1" fill="hold">
                                          <p:stCondLst>
                                            <p:cond delay="0"/>
                                          </p:stCondLst>
                                        </p:cTn>
                                        <p:tgtEl>
                                          <p:spTgt spid="480"/>
                                        </p:tgtEl>
                                        <p:attrNameLst>
                                          <p:attrName>style.visibility</p:attrName>
                                        </p:attrNameLst>
                                      </p:cBhvr>
                                      <p:to>
                                        <p:strVal val="visible"/>
                                      </p:to>
                                    </p:set>
                                  </p:childTnLst>
                                </p:cTn>
                              </p:par>
                              <p:par>
                                <p:cTn id="244" nodeType="withEffect" fill="hold" presetClass="entr" presetID="1">
                                  <p:stCondLst>
                                    <p:cond delay="0"/>
                                  </p:stCondLst>
                                  <p:childTnLst>
                                    <p:set>
                                      <p:cBhvr>
                                        <p:cTn id="245" dur="1" fill="hold">
                                          <p:stCondLst>
                                            <p:cond delay="0"/>
                                          </p:stCondLst>
                                        </p:cTn>
                                        <p:tgtEl>
                                          <p:spTgt spid="493"/>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nodeType="clickEffect" fill="hold" presetClass="entr" presetID="1">
                                  <p:stCondLst>
                                    <p:cond delay="0"/>
                                  </p:stCondLst>
                                  <p:childTnLst>
                                    <p:set>
                                      <p:cBhvr>
                                        <p:cTn id="249" dur="1" fill="hold">
                                          <p:stCondLst>
                                            <p:cond delay="0"/>
                                          </p:stCondLst>
                                        </p:cTn>
                                        <p:tgtEl>
                                          <p:spTgt spid="473"/>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nodeType="clickEffect" fill="hold" presetClass="entr" presetID="1">
                                  <p:stCondLst>
                                    <p:cond delay="0"/>
                                  </p:stCondLst>
                                  <p:childTnLst>
                                    <p:set>
                                      <p:cBhvr>
                                        <p:cTn id="253" dur="1" fill="hold">
                                          <p:stCondLst>
                                            <p:cond delay="0"/>
                                          </p:stCondLst>
                                        </p:cTn>
                                        <p:tgtEl>
                                          <p:spTgt spid="488"/>
                                        </p:tgtEl>
                                        <p:attrNameLst>
                                          <p:attrName>style.visibility</p:attrName>
                                        </p:attrNameLst>
                                      </p:cBhvr>
                                      <p:to>
                                        <p:strVal val="visible"/>
                                      </p:to>
                                    </p:set>
                                  </p:childTnLst>
                                </p:cTn>
                              </p:par>
                              <p:par>
                                <p:cTn id="254" nodeType="withEffect" fill="hold" presetClass="entr" presetID="1">
                                  <p:stCondLst>
                                    <p:cond delay="0"/>
                                  </p:stCondLst>
                                  <p:childTnLst>
                                    <p:set>
                                      <p:cBhvr>
                                        <p:cTn id="255" dur="1" fill="hold">
                                          <p:stCondLst>
                                            <p:cond delay="0"/>
                                          </p:stCondLst>
                                        </p:cTn>
                                        <p:tgtEl>
                                          <p:spTgt spid="484"/>
                                        </p:tgtEl>
                                        <p:attrNameLst>
                                          <p:attrName>style.visibility</p:attrName>
                                        </p:attrNameLst>
                                      </p:cBhvr>
                                      <p:to>
                                        <p:strVal val="visible"/>
                                      </p:to>
                                    </p:set>
                                  </p:childTnLst>
                                </p:cTn>
                              </p:par>
                              <p:par>
                                <p:cTn id="256" nodeType="withEffect" fill="hold" presetClass="entr" presetID="1">
                                  <p:stCondLst>
                                    <p:cond delay="0"/>
                                  </p:stCondLst>
                                  <p:childTnLst>
                                    <p:set>
                                      <p:cBhvr>
                                        <p:cTn id="257" dur="1" fill="hold">
                                          <p:stCondLst>
                                            <p:cond delay="0"/>
                                          </p:stCondLst>
                                        </p:cTn>
                                        <p:tgtEl>
                                          <p:spTgt spid="489"/>
                                        </p:tgtEl>
                                        <p:attrNameLst>
                                          <p:attrName>style.visibility</p:attrName>
                                        </p:attrNameLst>
                                      </p:cBhvr>
                                      <p:to>
                                        <p:strVal val="visible"/>
                                      </p:to>
                                    </p:set>
                                  </p:childTnLst>
                                </p:cTn>
                              </p:par>
                              <p:par>
                                <p:cTn id="258" nodeType="withEffect" fill="hold" presetClass="entr" presetID="1">
                                  <p:stCondLst>
                                    <p:cond delay="0"/>
                                  </p:stCondLst>
                                  <p:childTnLst>
                                    <p:set>
                                      <p:cBhvr>
                                        <p:cTn id="259" dur="1" fill="hold">
                                          <p:stCondLst>
                                            <p:cond delay="0"/>
                                          </p:stCondLst>
                                        </p:cTn>
                                        <p:tgtEl>
                                          <p:spTgt spid="492"/>
                                        </p:tgtEl>
                                        <p:attrNameLst>
                                          <p:attrName>style.visibility</p:attrName>
                                        </p:attrNameLst>
                                      </p:cBhvr>
                                      <p:to>
                                        <p:strVal val="visible"/>
                                      </p:to>
                                    </p:set>
                                  </p:childTnLst>
                                </p:cTn>
                              </p:par>
                              <p:par>
                                <p:cTn id="260" nodeType="withEffect" fill="hold" presetClass="entr" presetID="1">
                                  <p:stCondLst>
                                    <p:cond delay="0"/>
                                  </p:stCondLst>
                                  <p:childTnLst>
                                    <p:set>
                                      <p:cBhvr>
                                        <p:cTn id="261" dur="1" fill="hold">
                                          <p:stCondLst>
                                            <p:cond delay="0"/>
                                          </p:stCondLst>
                                        </p:cTn>
                                        <p:tgtEl>
                                          <p:spTgt spid="494"/>
                                        </p:tgtEl>
                                        <p:attrNameLst>
                                          <p:attrName>style.visibility</p:attrName>
                                        </p:attrNameLst>
                                      </p:cBhvr>
                                      <p:to>
                                        <p:strVal val="visible"/>
                                      </p:to>
                                    </p:set>
                                  </p:childTnLst>
                                </p:cTn>
                              </p:par>
                              <p:par>
                                <p:cTn id="262" nodeType="withEffect" fill="hold" presetClass="entr" presetID="1">
                                  <p:stCondLst>
                                    <p:cond delay="0"/>
                                  </p:stCondLst>
                                  <p:childTnLst>
                                    <p:set>
                                      <p:cBhvr>
                                        <p:cTn id="263" dur="1" fill="hold">
                                          <p:stCondLst>
                                            <p:cond delay="0"/>
                                          </p:stCondLst>
                                        </p:cTn>
                                        <p:tgtEl>
                                          <p:spTgt spid="496"/>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nodeType="clickEffect" fill="hold" presetClass="exit" presetID="1">
                                  <p:stCondLst>
                                    <p:cond delay="0"/>
                                  </p:stCondLst>
                                  <p:childTnLst>
                                    <p:set>
                                      <p:cBhvr>
                                        <p:cTn id="267" dur="1" fill="hold">
                                          <p:stCondLst>
                                            <p:cond delay="0"/>
                                          </p:stCondLst>
                                        </p:cTn>
                                        <p:tgtEl>
                                          <p:spTgt spid="473"/>
                                        </p:tgtEl>
                                        <p:attrNameLst>
                                          <p:attrName>style.visibility</p:attrName>
                                        </p:attrNameLst>
                                      </p:cBhvr>
                                      <p:to>
                                        <p:strVal val="hidden"/>
                                      </p:to>
                                    </p:set>
                                  </p:childTnLst>
                                </p:cTn>
                              </p:par>
                              <p:par>
                                <p:cTn id="268" nodeType="withEffect" fill="hold" presetClass="exit" presetID="1">
                                  <p:stCondLst>
                                    <p:cond delay="0"/>
                                  </p:stCondLst>
                                  <p:childTnLst>
                                    <p:set>
                                      <p:cBhvr>
                                        <p:cTn id="269" dur="1" fill="hold">
                                          <p:stCondLst>
                                            <p:cond delay="0"/>
                                          </p:stCondLst>
                                        </p:cTn>
                                        <p:tgtEl>
                                          <p:spTgt spid="484"/>
                                        </p:tgtEl>
                                        <p:attrNameLst>
                                          <p:attrName>style.visibility</p:attrName>
                                        </p:attrNameLst>
                                      </p:cBhvr>
                                      <p:to>
                                        <p:strVal val="hidden"/>
                                      </p:to>
                                    </p:set>
                                  </p:childTnLst>
                                </p:cTn>
                              </p:par>
                              <p:par>
                                <p:cTn id="270" nodeType="withEffect" fill="hold" presetClass="exit" presetID="1">
                                  <p:stCondLst>
                                    <p:cond delay="0"/>
                                  </p:stCondLst>
                                  <p:childTnLst>
                                    <p:set>
                                      <p:cBhvr>
                                        <p:cTn id="271" dur="1" fill="hold">
                                          <p:stCondLst>
                                            <p:cond delay="0"/>
                                          </p:stCondLst>
                                        </p:cTn>
                                        <p:tgtEl>
                                          <p:spTgt spid="488"/>
                                        </p:tgtEl>
                                        <p:attrNameLst>
                                          <p:attrName>style.visibility</p:attrName>
                                        </p:attrNameLst>
                                      </p:cBhvr>
                                      <p:to>
                                        <p:strVal val="hidden"/>
                                      </p:to>
                                    </p:set>
                                  </p:childTnLst>
                                </p:cTn>
                              </p:par>
                              <p:par>
                                <p:cTn id="272" nodeType="withEffect" fill="hold" presetClass="exit" presetID="1">
                                  <p:stCondLst>
                                    <p:cond delay="0"/>
                                  </p:stCondLst>
                                  <p:childTnLst>
                                    <p:set>
                                      <p:cBhvr>
                                        <p:cTn id="273" dur="1" fill="hold">
                                          <p:stCondLst>
                                            <p:cond delay="0"/>
                                          </p:stCondLst>
                                        </p:cTn>
                                        <p:tgtEl>
                                          <p:spTgt spid="489"/>
                                        </p:tgtEl>
                                        <p:attrNameLst>
                                          <p:attrName>style.visibility</p:attrName>
                                        </p:attrNameLst>
                                      </p:cBhvr>
                                      <p:to>
                                        <p:strVal val="hidden"/>
                                      </p:to>
                                    </p:set>
                                  </p:childTnLst>
                                </p:cTn>
                              </p:par>
                              <p:par>
                                <p:cTn id="274" nodeType="withEffect" fill="hold" presetClass="exit" presetID="1">
                                  <p:stCondLst>
                                    <p:cond delay="0"/>
                                  </p:stCondLst>
                                  <p:childTnLst>
                                    <p:set>
                                      <p:cBhvr>
                                        <p:cTn id="275" dur="1" fill="hold">
                                          <p:stCondLst>
                                            <p:cond delay="0"/>
                                          </p:stCondLst>
                                        </p:cTn>
                                        <p:tgtEl>
                                          <p:spTgt spid="492"/>
                                        </p:tgtEl>
                                        <p:attrNameLst>
                                          <p:attrName>style.visibility</p:attrName>
                                        </p:attrNameLst>
                                      </p:cBhvr>
                                      <p:to>
                                        <p:strVal val="hidden"/>
                                      </p:to>
                                    </p:set>
                                  </p:childTnLst>
                                </p:cTn>
                              </p:par>
                              <p:par>
                                <p:cTn id="276" nodeType="withEffect" fill="hold" presetClass="exit" presetID="1">
                                  <p:stCondLst>
                                    <p:cond delay="0"/>
                                  </p:stCondLst>
                                  <p:childTnLst>
                                    <p:set>
                                      <p:cBhvr>
                                        <p:cTn id="277" dur="1" fill="hold">
                                          <p:stCondLst>
                                            <p:cond delay="0"/>
                                          </p:stCondLst>
                                        </p:cTn>
                                        <p:tgtEl>
                                          <p:spTgt spid="494"/>
                                        </p:tgtEl>
                                        <p:attrNameLst>
                                          <p:attrName>style.visibility</p:attrName>
                                        </p:attrNameLst>
                                      </p:cBhvr>
                                      <p:to>
                                        <p:strVal val="hidden"/>
                                      </p:to>
                                    </p:set>
                                  </p:childTnLst>
                                </p:cTn>
                              </p:par>
                              <p:par>
                                <p:cTn id="278" nodeType="withEffect" fill="hold" presetClass="exit" presetID="1">
                                  <p:stCondLst>
                                    <p:cond delay="0"/>
                                  </p:stCondLst>
                                  <p:childTnLst>
                                    <p:set>
                                      <p:cBhvr>
                                        <p:cTn id="279" dur="1" fill="hold">
                                          <p:stCondLst>
                                            <p:cond delay="0"/>
                                          </p:stCondLst>
                                        </p:cTn>
                                        <p:tgtEl>
                                          <p:spTgt spid="496"/>
                                        </p:tgtEl>
                                        <p:attrNameLst>
                                          <p:attrName>style.visibility</p:attrName>
                                        </p:attrNameLst>
                                      </p:cBhvr>
                                      <p:to>
                                        <p:strVal val="hidden"/>
                                      </p:to>
                                    </p:set>
                                  </p:childTnLst>
                                </p:cTn>
                              </p:par>
                              <p:par>
                                <p:cTn id="280" nodeType="withEffect" fill="hold" presetClass="entr" presetID="1">
                                  <p:stCondLst>
                                    <p:cond delay="0"/>
                                  </p:stCondLst>
                                  <p:childTnLst>
                                    <p:set>
                                      <p:cBhvr>
                                        <p:cTn id="281" dur="1" fill="hold">
                                          <p:stCondLst>
                                            <p:cond delay="0"/>
                                          </p:stCondLst>
                                        </p:cTn>
                                        <p:tgtEl>
                                          <p:spTgt spid="497"/>
                                        </p:tgtEl>
                                        <p:attrNameLst>
                                          <p:attrName>style.visibility</p:attrName>
                                        </p:attrNameLst>
                                      </p:cBhvr>
                                      <p:to>
                                        <p:strVal val="visible"/>
                                      </p:to>
                                    </p:set>
                                  </p:childTnLst>
                                </p:cTn>
                              </p:par>
                              <p:par>
                                <p:cTn id="282" nodeType="withEffect" fill="hold" presetClass="entr" presetID="1">
                                  <p:stCondLst>
                                    <p:cond delay="0"/>
                                  </p:stCondLst>
                                  <p:childTnLst>
                                    <p:set>
                                      <p:cBhvr>
                                        <p:cTn id="283" dur="1" fill="hold">
                                          <p:stCondLst>
                                            <p:cond delay="0"/>
                                          </p:stCondLst>
                                        </p:cTn>
                                        <p:tgtEl>
                                          <p:spTgt spid="501"/>
                                        </p:tgtEl>
                                        <p:attrNameLst>
                                          <p:attrName>style.visibility</p:attrName>
                                        </p:attrNameLst>
                                      </p:cBhvr>
                                      <p:to>
                                        <p:strVal val="visible"/>
                                      </p:to>
                                    </p:set>
                                  </p:childTnLst>
                                </p:cTn>
                              </p:par>
                              <p:par>
                                <p:cTn id="284" nodeType="withEffect" fill="hold" presetClass="entr" presetID="1">
                                  <p:stCondLst>
                                    <p:cond delay="0"/>
                                  </p:stCondLst>
                                  <p:childTnLst>
                                    <p:set>
                                      <p:cBhvr>
                                        <p:cTn id="285" dur="1" fill="hold">
                                          <p:stCondLst>
                                            <p:cond delay="0"/>
                                          </p:stCondLst>
                                        </p:cTn>
                                        <p:tgtEl>
                                          <p:spTgt spid="502"/>
                                        </p:tgtEl>
                                        <p:attrNameLst>
                                          <p:attrName>style.visibility</p:attrName>
                                        </p:attrNameLst>
                                      </p:cBhvr>
                                      <p:to>
                                        <p:strVal val="visible"/>
                                      </p:to>
                                    </p:set>
                                  </p:childTnLst>
                                </p:cTn>
                              </p:par>
                              <p:par>
                                <p:cTn id="286" nodeType="withEffect" fill="hold" presetClass="entr" presetID="1">
                                  <p:stCondLst>
                                    <p:cond delay="0"/>
                                  </p:stCondLst>
                                  <p:childTnLst>
                                    <p:set>
                                      <p:cBhvr>
                                        <p:cTn id="287" dur="1" fill="hold">
                                          <p:stCondLst>
                                            <p:cond delay="0"/>
                                          </p:stCondLst>
                                        </p:cTn>
                                        <p:tgtEl>
                                          <p:spTgt spid="505"/>
                                        </p:tgtEl>
                                        <p:attrNameLst>
                                          <p:attrName>style.visibility</p:attrName>
                                        </p:attrNameLst>
                                      </p:cBhvr>
                                      <p:to>
                                        <p:strVal val="visible"/>
                                      </p:to>
                                    </p:set>
                                  </p:childTnLst>
                                </p:cTn>
                              </p:par>
                              <p:par>
                                <p:cTn id="288" nodeType="withEffect" fill="hold" presetClass="entr" presetID="1">
                                  <p:stCondLst>
                                    <p:cond delay="0"/>
                                  </p:stCondLst>
                                  <p:childTnLst>
                                    <p:set>
                                      <p:cBhvr>
                                        <p:cTn id="289" dur="1" fill="hold">
                                          <p:stCondLst>
                                            <p:cond delay="0"/>
                                          </p:stCondLst>
                                        </p:cTn>
                                        <p:tgtEl>
                                          <p:spTgt spid="506"/>
                                        </p:tgtEl>
                                        <p:attrNameLst>
                                          <p:attrName>style.visibility</p:attrName>
                                        </p:attrNameLst>
                                      </p:cBhvr>
                                      <p:to>
                                        <p:strVal val="visible"/>
                                      </p:to>
                                    </p:set>
                                  </p:childTnLst>
                                </p:cTn>
                              </p:par>
                              <p:par>
                                <p:cTn id="290" nodeType="withEffect" fill="hold" presetClass="entr" presetID="1">
                                  <p:stCondLst>
                                    <p:cond delay="0"/>
                                  </p:stCondLst>
                                  <p:childTnLst>
                                    <p:set>
                                      <p:cBhvr>
                                        <p:cTn id="291" dur="1" fill="hold">
                                          <p:stCondLst>
                                            <p:cond delay="0"/>
                                          </p:stCondLst>
                                        </p:cTn>
                                        <p:tgtEl>
                                          <p:spTgt spid="512"/>
                                        </p:tgtEl>
                                        <p:attrNameLst>
                                          <p:attrName>style.visibility</p:attrName>
                                        </p:attrNameLst>
                                      </p:cBhvr>
                                      <p:to>
                                        <p:strVal val="visible"/>
                                      </p:to>
                                    </p:set>
                                  </p:childTnLst>
                                </p:cTn>
                              </p:par>
                              <p:par>
                                <p:cTn id="292" nodeType="withEffect" fill="hold" presetClass="entr" presetID="1">
                                  <p:stCondLst>
                                    <p:cond delay="0"/>
                                  </p:stCondLst>
                                  <p:childTnLst>
                                    <p:set>
                                      <p:cBhvr>
                                        <p:cTn id="293" dur="1" fill="hold">
                                          <p:stCondLst>
                                            <p:cond delay="0"/>
                                          </p:stCondLst>
                                        </p:cTn>
                                        <p:tgtEl>
                                          <p:spTgt spid="518"/>
                                        </p:tgtEl>
                                        <p:attrNameLst>
                                          <p:attrName>style.visibility</p:attrName>
                                        </p:attrNameLst>
                                      </p:cBhvr>
                                      <p:to>
                                        <p:strVal val="visible"/>
                                      </p:to>
                                    </p:set>
                                  </p:childTnLst>
                                </p:cTn>
                              </p:par>
                              <p:par>
                                <p:cTn id="294" nodeType="withEffect" fill="hold" presetClass="entr" presetID="1">
                                  <p:stCondLst>
                                    <p:cond delay="0"/>
                                  </p:stCondLst>
                                  <p:childTnLst>
                                    <p:set>
                                      <p:cBhvr>
                                        <p:cTn id="295" dur="1" fill="hold">
                                          <p:stCondLst>
                                            <p:cond delay="0"/>
                                          </p:stCondLst>
                                        </p:cTn>
                                        <p:tgtEl>
                                          <p:spTgt spid="524"/>
                                        </p:tgtEl>
                                        <p:attrNameLst>
                                          <p:attrName>style.visibility</p:attrName>
                                        </p:attrNameLst>
                                      </p:cBhvr>
                                      <p:to>
                                        <p:strVal val="visible"/>
                                      </p:to>
                                    </p:set>
                                  </p:childTnLst>
                                </p:cTn>
                              </p:par>
                              <p:par>
                                <p:cTn id="296" nodeType="withEffect" fill="hold" presetClass="entr" presetID="1">
                                  <p:stCondLst>
                                    <p:cond delay="0"/>
                                  </p:stCondLst>
                                  <p:childTnLst>
                                    <p:set>
                                      <p:cBhvr>
                                        <p:cTn id="297" dur="1" fill="hold">
                                          <p:stCondLst>
                                            <p:cond delay="0"/>
                                          </p:stCondLst>
                                        </p:cTn>
                                        <p:tgtEl>
                                          <p:spTgt spid="530"/>
                                        </p:tgtEl>
                                        <p:attrNameLst>
                                          <p:attrName>style.visibility</p:attrName>
                                        </p:attrNameLst>
                                      </p:cBhvr>
                                      <p:to>
                                        <p:strVal val="visible"/>
                                      </p:to>
                                    </p:set>
                                  </p:childTnLst>
                                </p:cTn>
                              </p:par>
                              <p:par>
                                <p:cTn id="298" nodeType="withEffect" fill="hold" presetClass="entr" presetID="1">
                                  <p:stCondLst>
                                    <p:cond delay="0"/>
                                  </p:stCondLst>
                                  <p:childTnLst>
                                    <p:set>
                                      <p:cBhvr>
                                        <p:cTn id="299" dur="1" fill="hold">
                                          <p:stCondLst>
                                            <p:cond delay="0"/>
                                          </p:stCondLst>
                                        </p:cTn>
                                        <p:tgtEl>
                                          <p:spTgt spid="536"/>
                                        </p:tgtEl>
                                        <p:attrNameLst>
                                          <p:attrName>style.visibility</p:attrName>
                                        </p:attrNameLst>
                                      </p:cBhvr>
                                      <p:to>
                                        <p:strVal val="visible"/>
                                      </p:to>
                                    </p:set>
                                  </p:childTnLst>
                                </p:cTn>
                              </p:par>
                              <p:par>
                                <p:cTn id="300" nodeType="withEffect" fill="hold" presetClass="entr" presetID="1">
                                  <p:stCondLst>
                                    <p:cond delay="0"/>
                                  </p:stCondLst>
                                  <p:childTnLst>
                                    <p:set>
                                      <p:cBhvr>
                                        <p:cTn id="301" dur="1" fill="hold">
                                          <p:stCondLst>
                                            <p:cond delay="0"/>
                                          </p:stCondLst>
                                        </p:cTn>
                                        <p:tgtEl>
                                          <p:spTgt spid="542"/>
                                        </p:tgtEl>
                                        <p:attrNameLst>
                                          <p:attrName>style.visibility</p:attrName>
                                        </p:attrNameLst>
                                      </p:cBhvr>
                                      <p:to>
                                        <p:strVal val="visible"/>
                                      </p:to>
                                    </p:set>
                                  </p:childTnLst>
                                </p:cTn>
                              </p:par>
                              <p:par>
                                <p:cTn id="302" nodeType="withEffect" fill="hold" presetClass="entr" presetID="1">
                                  <p:stCondLst>
                                    <p:cond delay="0"/>
                                  </p:stCondLst>
                                  <p:childTnLst>
                                    <p:set>
                                      <p:cBhvr>
                                        <p:cTn id="303" dur="1" fill="hold">
                                          <p:stCondLst>
                                            <p:cond delay="0"/>
                                          </p:stCondLst>
                                        </p:cTn>
                                        <p:tgtEl>
                                          <p:spTgt spid="548"/>
                                        </p:tgtEl>
                                        <p:attrNameLst>
                                          <p:attrName>style.visibility</p:attrName>
                                        </p:attrNameLst>
                                      </p:cBhvr>
                                      <p:to>
                                        <p:strVal val="visible"/>
                                      </p:to>
                                    </p:set>
                                  </p:childTnLst>
                                </p:cTn>
                              </p:par>
                              <p:par>
                                <p:cTn id="304" nodeType="withEffect" fill="hold" presetClass="entr" presetID="1">
                                  <p:stCondLst>
                                    <p:cond delay="0"/>
                                  </p:stCondLst>
                                  <p:childTnLst>
                                    <p:set>
                                      <p:cBhvr>
                                        <p:cTn id="305" dur="1" fill="hold">
                                          <p:stCondLst>
                                            <p:cond delay="0"/>
                                          </p:stCondLst>
                                        </p:cTn>
                                        <p:tgtEl>
                                          <p:spTgt spid="554"/>
                                        </p:tgtEl>
                                        <p:attrNameLst>
                                          <p:attrName>style.visibility</p:attrName>
                                        </p:attrNameLst>
                                      </p:cBhvr>
                                      <p:to>
                                        <p:strVal val="visible"/>
                                      </p:to>
                                    </p:set>
                                  </p:childTnLst>
                                </p:cTn>
                              </p:par>
                              <p:par>
                                <p:cTn id="306" nodeType="withEffect" fill="hold" presetClass="entr" presetID="1">
                                  <p:stCondLst>
                                    <p:cond delay="0"/>
                                  </p:stCondLst>
                                  <p:childTnLst>
                                    <p:set>
                                      <p:cBhvr>
                                        <p:cTn id="307" dur="1" fill="hold">
                                          <p:stCondLst>
                                            <p:cond delay="0"/>
                                          </p:stCondLst>
                                        </p:cTn>
                                        <p:tgtEl>
                                          <p:spTgt spid="560"/>
                                        </p:tgtEl>
                                        <p:attrNameLst>
                                          <p:attrName>style.visibility</p:attrName>
                                        </p:attrNameLst>
                                      </p:cBhvr>
                                      <p:to>
                                        <p:strVal val="visible"/>
                                      </p:to>
                                    </p:set>
                                  </p:childTnLst>
                                </p:cTn>
                              </p:par>
                              <p:par>
                                <p:cTn id="308" nodeType="withEffect" fill="hold" presetClass="entr" presetID="1">
                                  <p:stCondLst>
                                    <p:cond delay="0"/>
                                  </p:stCondLst>
                                  <p:childTnLst>
                                    <p:set>
                                      <p:cBhvr>
                                        <p:cTn id="309" dur="1" fill="hold">
                                          <p:stCondLst>
                                            <p:cond delay="0"/>
                                          </p:stCondLst>
                                        </p:cTn>
                                        <p:tgtEl>
                                          <p:spTgt spid="566"/>
                                        </p:tgtEl>
                                        <p:attrNameLst>
                                          <p:attrName>style.visibility</p:attrName>
                                        </p:attrNameLst>
                                      </p:cBhvr>
                                      <p:to>
                                        <p:strVal val="visible"/>
                                      </p:to>
                                    </p:set>
                                  </p:childTnLst>
                                </p:cTn>
                              </p:par>
                              <p:par>
                                <p:cTn id="310" nodeType="withEffect" fill="hold" presetClass="entr" presetID="1">
                                  <p:stCondLst>
                                    <p:cond delay="0"/>
                                  </p:stCondLst>
                                  <p:childTnLst>
                                    <p:set>
                                      <p:cBhvr>
                                        <p:cTn id="311" dur="1" fill="hold">
                                          <p:stCondLst>
                                            <p:cond delay="0"/>
                                          </p:stCondLst>
                                        </p:cTn>
                                        <p:tgtEl>
                                          <p:spTgt spid="567"/>
                                        </p:tgtEl>
                                        <p:attrNameLst>
                                          <p:attrName>style.visibility</p:attrName>
                                        </p:attrNameLst>
                                      </p:cBhvr>
                                      <p:to>
                                        <p:strVal val="visible"/>
                                      </p:to>
                                    </p:set>
                                  </p:childTnLst>
                                </p:cTn>
                              </p:par>
                              <p:par>
                                <p:cTn id="312" nodeType="withEffect" fill="hold" presetClass="entr" presetID="1">
                                  <p:stCondLst>
                                    <p:cond delay="0"/>
                                  </p:stCondLst>
                                  <p:childTnLst>
                                    <p:set>
                                      <p:cBhvr>
                                        <p:cTn id="313" dur="1" fill="hold">
                                          <p:stCondLst>
                                            <p:cond delay="0"/>
                                          </p:stCondLst>
                                        </p:cTn>
                                        <p:tgtEl>
                                          <p:spTgt spid="568"/>
                                        </p:tgtEl>
                                        <p:attrNameLst>
                                          <p:attrName>style.visibility</p:attrName>
                                        </p:attrNameLst>
                                      </p:cBhvr>
                                      <p:to>
                                        <p:strVal val="visible"/>
                                      </p:to>
                                    </p:set>
                                  </p:childTnLst>
                                </p:cTn>
                              </p:par>
                              <p:par>
                                <p:cTn id="314" nodeType="withEffect" fill="hold" presetClass="entr" presetID="1">
                                  <p:stCondLst>
                                    <p:cond delay="0"/>
                                  </p:stCondLst>
                                  <p:childTnLst>
                                    <p:set>
                                      <p:cBhvr>
                                        <p:cTn id="315" dur="1" fill="hold">
                                          <p:stCondLst>
                                            <p:cond delay="0"/>
                                          </p:stCondLst>
                                        </p:cTn>
                                        <p:tgtEl>
                                          <p:spTgt spid="569"/>
                                        </p:tgtEl>
                                        <p:attrNameLst>
                                          <p:attrName>style.visibility</p:attrName>
                                        </p:attrNameLst>
                                      </p:cBhvr>
                                      <p:to>
                                        <p:strVal val="visible"/>
                                      </p:to>
                                    </p:set>
                                  </p:childTnLst>
                                </p:cTn>
                              </p:par>
                              <p:par>
                                <p:cTn id="316" nodeType="withEffect" fill="hold" presetClass="entr" presetID="1">
                                  <p:stCondLst>
                                    <p:cond delay="0"/>
                                  </p:stCondLst>
                                  <p:childTnLst>
                                    <p:set>
                                      <p:cBhvr>
                                        <p:cTn id="317" dur="1" fill="hold">
                                          <p:stCondLst>
                                            <p:cond delay="0"/>
                                          </p:stCondLst>
                                        </p:cTn>
                                        <p:tgtEl>
                                          <p:spTgt spid="570"/>
                                        </p:tgtEl>
                                        <p:attrNameLst>
                                          <p:attrName>style.visibility</p:attrName>
                                        </p:attrNameLst>
                                      </p:cBhvr>
                                      <p:to>
                                        <p:strVal val="visible"/>
                                      </p:to>
                                    </p:set>
                                  </p:childTnLst>
                                </p:cTn>
                              </p:par>
                              <p:par>
                                <p:cTn id="318" nodeType="withEffect" fill="hold" presetClass="entr" presetID="1">
                                  <p:stCondLst>
                                    <p:cond delay="0"/>
                                  </p:stCondLst>
                                  <p:childTnLst>
                                    <p:set>
                                      <p:cBhvr>
                                        <p:cTn id="319" dur="1" fill="hold">
                                          <p:stCondLst>
                                            <p:cond delay="0"/>
                                          </p:stCondLst>
                                        </p:cTn>
                                        <p:tgtEl>
                                          <p:spTgt spid="571"/>
                                        </p:tgtEl>
                                        <p:attrNameLst>
                                          <p:attrName>style.visibility</p:attrName>
                                        </p:attrNameLst>
                                      </p:cBhvr>
                                      <p:to>
                                        <p:strVal val="visible"/>
                                      </p:to>
                                    </p:set>
                                  </p:childTnLst>
                                </p:cTn>
                              </p:par>
                              <p:par>
                                <p:cTn id="320" nodeType="withEffect" fill="hold" presetClass="entr" presetID="1">
                                  <p:stCondLst>
                                    <p:cond delay="0"/>
                                  </p:stCondLst>
                                  <p:childTnLst>
                                    <p:set>
                                      <p:cBhvr>
                                        <p:cTn id="321" dur="1" fill="hold">
                                          <p:stCondLst>
                                            <p:cond delay="0"/>
                                          </p:stCondLst>
                                        </p:cTn>
                                        <p:tgtEl>
                                          <p:spTgt spid="572"/>
                                        </p:tgtEl>
                                        <p:attrNameLst>
                                          <p:attrName>style.visibility</p:attrName>
                                        </p:attrNameLst>
                                      </p:cBhvr>
                                      <p:to>
                                        <p:strVal val="visible"/>
                                      </p:to>
                                    </p:set>
                                  </p:childTnLst>
                                </p:cTn>
                              </p:par>
                              <p:par>
                                <p:cTn id="322" nodeType="withEffect" fill="hold" presetClass="entr" presetID="1">
                                  <p:stCondLst>
                                    <p:cond delay="0"/>
                                  </p:stCondLst>
                                  <p:childTnLst>
                                    <p:set>
                                      <p:cBhvr>
                                        <p:cTn id="323" dur="1" fill="hold">
                                          <p:stCondLst>
                                            <p:cond delay="0"/>
                                          </p:stCondLst>
                                        </p:cTn>
                                        <p:tgtEl>
                                          <p:spTgt spid="573"/>
                                        </p:tgtEl>
                                        <p:attrNameLst>
                                          <p:attrName>style.visibility</p:attrName>
                                        </p:attrNameLst>
                                      </p:cBhvr>
                                      <p:to>
                                        <p:strVal val="visible"/>
                                      </p:to>
                                    </p:set>
                                  </p:childTnLst>
                                </p:cTn>
                              </p:par>
                              <p:par>
                                <p:cTn id="324" nodeType="withEffect" fill="hold" presetClass="entr" presetID="1">
                                  <p:stCondLst>
                                    <p:cond delay="0"/>
                                  </p:stCondLst>
                                  <p:childTnLst>
                                    <p:set>
                                      <p:cBhvr>
                                        <p:cTn id="325" dur="1" fill="hold">
                                          <p:stCondLst>
                                            <p:cond delay="0"/>
                                          </p:stCondLst>
                                        </p:cTn>
                                        <p:tgtEl>
                                          <p:spTgt spid="574"/>
                                        </p:tgtEl>
                                        <p:attrNameLst>
                                          <p:attrName>style.visibility</p:attrName>
                                        </p:attrNameLst>
                                      </p:cBhvr>
                                      <p:to>
                                        <p:strVal val="visible"/>
                                      </p:to>
                                    </p:set>
                                  </p:childTnLst>
                                </p:cTn>
                              </p:par>
                              <p:par>
                                <p:cTn id="326" nodeType="withEffect" fill="hold" presetClass="entr" presetID="1">
                                  <p:stCondLst>
                                    <p:cond delay="0"/>
                                  </p:stCondLst>
                                  <p:childTnLst>
                                    <p:set>
                                      <p:cBhvr>
                                        <p:cTn id="327" dur="1" fill="hold">
                                          <p:stCondLst>
                                            <p:cond delay="0"/>
                                          </p:stCondLst>
                                        </p:cTn>
                                        <p:tgtEl>
                                          <p:spTgt spid="575"/>
                                        </p:tgtEl>
                                        <p:attrNameLst>
                                          <p:attrName>style.visibility</p:attrName>
                                        </p:attrNameLst>
                                      </p:cBhvr>
                                      <p:to>
                                        <p:strVal val="visible"/>
                                      </p:to>
                                    </p:set>
                                  </p:childTnLst>
                                </p:cTn>
                              </p:par>
                              <p:par>
                                <p:cTn id="328" nodeType="withEffect" fill="hold" presetClass="entr" presetID="1">
                                  <p:stCondLst>
                                    <p:cond delay="0"/>
                                  </p:stCondLst>
                                  <p:childTnLst>
                                    <p:set>
                                      <p:cBhvr>
                                        <p:cTn id="329" dur="1" fill="hold">
                                          <p:stCondLst>
                                            <p:cond delay="0"/>
                                          </p:stCondLst>
                                        </p:cTn>
                                        <p:tgtEl>
                                          <p:spTgt spid="577"/>
                                        </p:tgtEl>
                                        <p:attrNameLst>
                                          <p:attrName>style.visibility</p:attrName>
                                        </p:attrNameLst>
                                      </p:cBhvr>
                                      <p:to>
                                        <p:strVal val="visible"/>
                                      </p:to>
                                    </p:set>
                                  </p:childTnLst>
                                </p:cTn>
                              </p:par>
                              <p:par>
                                <p:cTn id="330" nodeType="withEffect" fill="hold" presetClass="entr" presetID="1">
                                  <p:stCondLst>
                                    <p:cond delay="0"/>
                                  </p:stCondLst>
                                  <p:childTnLst>
                                    <p:set>
                                      <p:cBhvr>
                                        <p:cTn id="331" dur="1" fill="hold">
                                          <p:stCondLst>
                                            <p:cond delay="0"/>
                                          </p:stCondLst>
                                        </p:cTn>
                                        <p:tgtEl>
                                          <p:spTgt spid="578"/>
                                        </p:tgtEl>
                                        <p:attrNameLst>
                                          <p:attrName>style.visibility</p:attrName>
                                        </p:attrNameLst>
                                      </p:cBhvr>
                                      <p:to>
                                        <p:strVal val="visible"/>
                                      </p:to>
                                    </p:set>
                                  </p:childTnLst>
                                </p:cTn>
                              </p:par>
                              <p:par>
                                <p:cTn id="332" nodeType="withEffect" fill="hold" presetClass="entr" presetID="1">
                                  <p:stCondLst>
                                    <p:cond delay="0"/>
                                  </p:stCondLst>
                                  <p:childTnLst>
                                    <p:set>
                                      <p:cBhvr>
                                        <p:cTn id="333" dur="1" fill="hold">
                                          <p:stCondLst>
                                            <p:cond delay="0"/>
                                          </p:stCondLst>
                                        </p:cTn>
                                        <p:tgtEl>
                                          <p:spTgt spid="579"/>
                                        </p:tgtEl>
                                        <p:attrNameLst>
                                          <p:attrName>style.visibility</p:attrName>
                                        </p:attrNameLst>
                                      </p:cBhvr>
                                      <p:to>
                                        <p:strVal val="visible"/>
                                      </p:to>
                                    </p:set>
                                  </p:childTnLst>
                                </p:cTn>
                              </p:par>
                              <p:par>
                                <p:cTn id="334" nodeType="withEffect" fill="hold" presetClass="entr" presetID="1">
                                  <p:stCondLst>
                                    <p:cond delay="0"/>
                                  </p:stCondLst>
                                  <p:childTnLst>
                                    <p:set>
                                      <p:cBhvr>
                                        <p:cTn id="335" dur="1" fill="hold">
                                          <p:stCondLst>
                                            <p:cond delay="0"/>
                                          </p:stCondLst>
                                        </p:cTn>
                                        <p:tgtEl>
                                          <p:spTgt spid="580"/>
                                        </p:tgtEl>
                                        <p:attrNameLst>
                                          <p:attrName>style.visibility</p:attrName>
                                        </p:attrNameLst>
                                      </p:cBhvr>
                                      <p:to>
                                        <p:strVal val="visible"/>
                                      </p:to>
                                    </p:set>
                                  </p:childTnLst>
                                </p:cTn>
                              </p:par>
                              <p:par>
                                <p:cTn id="336" nodeType="withEffect" fill="hold" presetClass="entr" presetID="1">
                                  <p:stCondLst>
                                    <p:cond delay="0"/>
                                  </p:stCondLst>
                                  <p:childTnLst>
                                    <p:set>
                                      <p:cBhvr>
                                        <p:cTn id="337" dur="1" fill="hold">
                                          <p:stCondLst>
                                            <p:cond delay="0"/>
                                          </p:stCondLst>
                                        </p:cTn>
                                        <p:tgtEl>
                                          <p:spTgt spid="581"/>
                                        </p:tgtEl>
                                        <p:attrNameLst>
                                          <p:attrName>style.visibility</p:attrName>
                                        </p:attrNameLst>
                                      </p:cBhvr>
                                      <p:to>
                                        <p:strVal val="visible"/>
                                      </p:to>
                                    </p:set>
                                  </p:childTnLst>
                                </p:cTn>
                              </p:par>
                              <p:par>
                                <p:cTn id="338" nodeType="withEffect" fill="hold" presetClass="entr" presetID="1">
                                  <p:stCondLst>
                                    <p:cond delay="0"/>
                                  </p:stCondLst>
                                  <p:childTnLst>
                                    <p:set>
                                      <p:cBhvr>
                                        <p:cTn id="339" dur="1" fill="hold">
                                          <p:stCondLst>
                                            <p:cond delay="0"/>
                                          </p:stCondLst>
                                        </p:cTn>
                                        <p:tgtEl>
                                          <p:spTgt spid="582"/>
                                        </p:tgtEl>
                                        <p:attrNameLst>
                                          <p:attrName>style.visibility</p:attrName>
                                        </p:attrNameLst>
                                      </p:cBhvr>
                                      <p:to>
                                        <p:strVal val="visible"/>
                                      </p:to>
                                    </p:set>
                                  </p:childTnLst>
                                </p:cTn>
                              </p:par>
                              <p:par>
                                <p:cTn id="340" nodeType="withEffect" fill="hold" presetClass="entr" presetID="1">
                                  <p:stCondLst>
                                    <p:cond delay="0"/>
                                  </p:stCondLst>
                                  <p:childTnLst>
                                    <p:set>
                                      <p:cBhvr>
                                        <p:cTn id="341" dur="1" fill="hold">
                                          <p:stCondLst>
                                            <p:cond delay="0"/>
                                          </p:stCondLst>
                                        </p:cTn>
                                        <p:tgtEl>
                                          <p:spTgt spid="583"/>
                                        </p:tgtEl>
                                        <p:attrNameLst>
                                          <p:attrName>style.visibility</p:attrName>
                                        </p:attrNameLst>
                                      </p:cBhvr>
                                      <p:to>
                                        <p:strVal val="visible"/>
                                      </p:to>
                                    </p:set>
                                  </p:childTnLst>
                                </p:cTn>
                              </p:par>
                              <p:par>
                                <p:cTn id="342" nodeType="withEffect" fill="hold" presetClass="entr" presetID="1">
                                  <p:stCondLst>
                                    <p:cond delay="0"/>
                                  </p:stCondLst>
                                  <p:childTnLst>
                                    <p:set>
                                      <p:cBhvr>
                                        <p:cTn id="343" dur="1" fill="hold">
                                          <p:stCondLst>
                                            <p:cond delay="0"/>
                                          </p:stCondLst>
                                        </p:cTn>
                                        <p:tgtEl>
                                          <p:spTgt spid="584"/>
                                        </p:tgtEl>
                                        <p:attrNameLst>
                                          <p:attrName>style.visibility</p:attrName>
                                        </p:attrNameLst>
                                      </p:cBhvr>
                                      <p:to>
                                        <p:strVal val="visible"/>
                                      </p:to>
                                    </p:set>
                                  </p:childTnLst>
                                </p:cTn>
                              </p:par>
                              <p:par>
                                <p:cTn id="344" nodeType="withEffect" fill="hold" presetClass="entr" presetID="1">
                                  <p:stCondLst>
                                    <p:cond delay="0"/>
                                  </p:stCondLst>
                                  <p:childTnLst>
                                    <p:set>
                                      <p:cBhvr>
                                        <p:cTn id="345" dur="1" fill="hold">
                                          <p:stCondLst>
                                            <p:cond delay="0"/>
                                          </p:stCondLst>
                                        </p:cTn>
                                        <p:tgtEl>
                                          <p:spTgt spid="576"/>
                                        </p:tgtEl>
                                        <p:attrNameLst>
                                          <p:attrName>style.visibility</p:attrName>
                                        </p:attrNameLst>
                                      </p:cBhvr>
                                      <p:to>
                                        <p:strVal val="visible"/>
                                      </p:to>
                                    </p:set>
                                  </p:childTnLst>
                                </p:cTn>
                              </p:par>
                            </p:childTnLst>
                          </p:cTn>
                        </p:par>
                      </p:childTnLst>
                    </p:cTn>
                  </p:par>
                  <p:par>
                    <p:cTn id="346" fill="hold">
                      <p:stCondLst>
                        <p:cond delay="indefinite"/>
                      </p:stCondLst>
                      <p:childTnLst>
                        <p:par>
                          <p:cTn id="347" fill="hold">
                            <p:stCondLst>
                              <p:cond delay="0"/>
                            </p:stCondLst>
                            <p:childTnLst>
                              <p:par>
                                <p:cTn id="348" nodeType="clickEffect" fill="hold" presetClass="entr" presetID="1">
                                  <p:stCondLst>
                                    <p:cond delay="0"/>
                                  </p:stCondLst>
                                  <p:childTnLst>
                                    <p:set>
                                      <p:cBhvr>
                                        <p:cTn id="349" dur="1" fill="hold">
                                          <p:stCondLst>
                                            <p:cond delay="0"/>
                                          </p:stCondLst>
                                        </p:cTn>
                                        <p:tgtEl>
                                          <p:spTgt spid="586"/>
                                        </p:tgtEl>
                                        <p:attrNameLst>
                                          <p:attrName>style.visibility</p:attrName>
                                        </p:attrNameLst>
                                      </p:cBhvr>
                                      <p:to>
                                        <p:strVal val="visible"/>
                                      </p:to>
                                    </p:set>
                                  </p:childTnLst>
                                </p:cTn>
                              </p:par>
                              <p:par>
                                <p:cTn id="350" nodeType="withEffect" fill="hold" presetClass="entr" presetID="1">
                                  <p:stCondLst>
                                    <p:cond delay="0"/>
                                  </p:stCondLst>
                                  <p:childTnLst>
                                    <p:set>
                                      <p:cBhvr>
                                        <p:cTn id="351"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87" name="Group 24"/>
          <p:cNvGrpSpPr/>
          <p:nvPr/>
        </p:nvGrpSpPr>
        <p:grpSpPr>
          <a:xfrm>
            <a:off x="1905120" y="1143000"/>
            <a:ext cx="761760" cy="1523880"/>
            <a:chOff x="1905120" y="1143000"/>
            <a:chExt cx="761760" cy="1523880"/>
          </a:xfrm>
        </p:grpSpPr>
        <p:sp>
          <p:nvSpPr>
            <p:cNvPr id="588" name="Oval 7"/>
            <p:cNvSpPr/>
            <p:nvPr/>
          </p:nvSpPr>
          <p:spPr>
            <a:xfrm>
              <a:off x="2057400" y="1143000"/>
              <a:ext cx="457200" cy="457200"/>
            </a:xfrm>
            <a:prstGeom prst="ellipse">
              <a:avLst/>
            </a:prstGeom>
            <a:noFill/>
            <a:ln w="50760">
              <a:solidFill>
                <a:srgbClr val="c59ee2"/>
              </a:solidFill>
              <a:miter/>
            </a:ln>
          </p:spPr>
          <p:style>
            <a:lnRef idx="0"/>
            <a:fillRef idx="0"/>
            <a:effectRef idx="0"/>
            <a:fontRef idx="minor"/>
          </p:style>
        </p:sp>
        <p:sp>
          <p:nvSpPr>
            <p:cNvPr id="589" name="Straight Connector 9"/>
            <p:cNvSpPr/>
            <p:nvPr/>
          </p:nvSpPr>
          <p:spPr>
            <a:xfrm>
              <a:off x="2286000" y="1600200"/>
              <a:ext cx="0" cy="609480"/>
            </a:xfrm>
            <a:prstGeom prst="line">
              <a:avLst/>
            </a:prstGeom>
            <a:ln w="50760">
              <a:solidFill>
                <a:srgbClr val="c59ee2"/>
              </a:solidFill>
              <a:miter/>
            </a:ln>
          </p:spPr>
          <p:style>
            <a:lnRef idx="0"/>
            <a:fillRef idx="0"/>
            <a:effectRef idx="0"/>
            <a:fontRef idx="minor"/>
          </p:style>
        </p:sp>
        <p:sp>
          <p:nvSpPr>
            <p:cNvPr id="590" name="Straight Connector 11"/>
            <p:cNvSpPr/>
            <p:nvPr/>
          </p:nvSpPr>
          <p:spPr>
            <a:xfrm>
              <a:off x="1905120" y="1828800"/>
              <a:ext cx="761760" cy="0"/>
            </a:xfrm>
            <a:prstGeom prst="line">
              <a:avLst/>
            </a:prstGeom>
            <a:ln w="50760">
              <a:solidFill>
                <a:srgbClr val="c59ee2"/>
              </a:solidFill>
              <a:miter/>
            </a:ln>
          </p:spPr>
          <p:style>
            <a:lnRef idx="0"/>
            <a:fillRef idx="0"/>
            <a:effectRef idx="0"/>
            <a:fontRef idx="minor"/>
          </p:style>
        </p:sp>
        <p:sp>
          <p:nvSpPr>
            <p:cNvPr id="591" name="Straight Connector 13"/>
            <p:cNvSpPr/>
            <p:nvPr/>
          </p:nvSpPr>
          <p:spPr>
            <a:xfrm flipH="1">
              <a:off x="1981080" y="2209680"/>
              <a:ext cx="304560" cy="457200"/>
            </a:xfrm>
            <a:prstGeom prst="line">
              <a:avLst/>
            </a:prstGeom>
            <a:ln w="50760">
              <a:solidFill>
                <a:srgbClr val="c59ee2"/>
              </a:solidFill>
              <a:miter/>
            </a:ln>
          </p:spPr>
          <p:style>
            <a:lnRef idx="0"/>
            <a:fillRef idx="0"/>
            <a:effectRef idx="0"/>
            <a:fontRef idx="minor"/>
          </p:style>
        </p:sp>
        <p:sp>
          <p:nvSpPr>
            <p:cNvPr id="592" name="Straight Connector 14"/>
            <p:cNvSpPr/>
            <p:nvPr/>
          </p:nvSpPr>
          <p:spPr>
            <a:xfrm>
              <a:off x="2286000" y="2209680"/>
              <a:ext cx="304560" cy="457200"/>
            </a:xfrm>
            <a:prstGeom prst="line">
              <a:avLst/>
            </a:prstGeom>
            <a:ln w="50760">
              <a:solidFill>
                <a:srgbClr val="c59ee2"/>
              </a:solidFill>
              <a:miter/>
            </a:ln>
          </p:spPr>
          <p:style>
            <a:lnRef idx="0"/>
            <a:fillRef idx="0"/>
            <a:effectRef idx="0"/>
            <a:fontRef idx="minor"/>
          </p:style>
        </p:sp>
      </p:grpSp>
      <p:grpSp>
        <p:nvGrpSpPr>
          <p:cNvPr id="593" name="Group 25"/>
          <p:cNvGrpSpPr/>
          <p:nvPr/>
        </p:nvGrpSpPr>
        <p:grpSpPr>
          <a:xfrm>
            <a:off x="1905120" y="4267080"/>
            <a:ext cx="761760" cy="1524240"/>
            <a:chOff x="1905120" y="4267080"/>
            <a:chExt cx="761760" cy="1524240"/>
          </a:xfrm>
        </p:grpSpPr>
        <p:sp>
          <p:nvSpPr>
            <p:cNvPr id="594" name="Oval 19"/>
            <p:cNvSpPr/>
            <p:nvPr/>
          </p:nvSpPr>
          <p:spPr>
            <a:xfrm>
              <a:off x="2057400" y="4267080"/>
              <a:ext cx="457200" cy="457200"/>
            </a:xfrm>
            <a:prstGeom prst="ellipse">
              <a:avLst/>
            </a:prstGeom>
            <a:noFill/>
            <a:ln w="50760">
              <a:solidFill>
                <a:srgbClr val="ffc000"/>
              </a:solidFill>
              <a:miter/>
            </a:ln>
          </p:spPr>
          <p:style>
            <a:lnRef idx="0"/>
            <a:fillRef idx="0"/>
            <a:effectRef idx="0"/>
            <a:fontRef idx="minor"/>
          </p:style>
        </p:sp>
        <p:sp>
          <p:nvSpPr>
            <p:cNvPr id="595" name="Straight Connector 20"/>
            <p:cNvSpPr/>
            <p:nvPr/>
          </p:nvSpPr>
          <p:spPr>
            <a:xfrm>
              <a:off x="2286000" y="4724280"/>
              <a:ext cx="0" cy="609480"/>
            </a:xfrm>
            <a:prstGeom prst="line">
              <a:avLst/>
            </a:prstGeom>
            <a:ln w="50760">
              <a:solidFill>
                <a:srgbClr val="ffc000"/>
              </a:solidFill>
              <a:miter/>
            </a:ln>
          </p:spPr>
          <p:style>
            <a:lnRef idx="0"/>
            <a:fillRef idx="0"/>
            <a:effectRef idx="0"/>
            <a:fontRef idx="minor"/>
          </p:style>
        </p:sp>
        <p:sp>
          <p:nvSpPr>
            <p:cNvPr id="596" name="Straight Connector 21"/>
            <p:cNvSpPr/>
            <p:nvPr/>
          </p:nvSpPr>
          <p:spPr>
            <a:xfrm>
              <a:off x="1905120" y="4952880"/>
              <a:ext cx="761760" cy="0"/>
            </a:xfrm>
            <a:prstGeom prst="line">
              <a:avLst/>
            </a:prstGeom>
            <a:ln w="50760">
              <a:solidFill>
                <a:srgbClr val="ffc000"/>
              </a:solidFill>
              <a:miter/>
            </a:ln>
          </p:spPr>
          <p:style>
            <a:lnRef idx="0"/>
            <a:fillRef idx="0"/>
            <a:effectRef idx="0"/>
            <a:fontRef idx="minor"/>
          </p:style>
        </p:sp>
        <p:sp>
          <p:nvSpPr>
            <p:cNvPr id="597" name="Straight Connector 22"/>
            <p:cNvSpPr/>
            <p:nvPr/>
          </p:nvSpPr>
          <p:spPr>
            <a:xfrm flipH="1">
              <a:off x="1981080" y="5334120"/>
              <a:ext cx="304560" cy="457200"/>
            </a:xfrm>
            <a:prstGeom prst="line">
              <a:avLst/>
            </a:prstGeom>
            <a:ln w="50760">
              <a:solidFill>
                <a:srgbClr val="ffc000"/>
              </a:solidFill>
              <a:miter/>
            </a:ln>
          </p:spPr>
          <p:style>
            <a:lnRef idx="0"/>
            <a:fillRef idx="0"/>
            <a:effectRef idx="0"/>
            <a:fontRef idx="minor"/>
          </p:style>
        </p:sp>
        <p:sp>
          <p:nvSpPr>
            <p:cNvPr id="598" name="Straight Connector 23"/>
            <p:cNvSpPr/>
            <p:nvPr/>
          </p:nvSpPr>
          <p:spPr>
            <a:xfrm>
              <a:off x="2286000" y="5334120"/>
              <a:ext cx="304560" cy="457200"/>
            </a:xfrm>
            <a:prstGeom prst="line">
              <a:avLst/>
            </a:prstGeom>
            <a:ln w="50760">
              <a:solidFill>
                <a:srgbClr val="ffc000"/>
              </a:solidFill>
              <a:miter/>
            </a:ln>
          </p:spPr>
          <p:style>
            <a:lnRef idx="0"/>
            <a:fillRef idx="0"/>
            <a:effectRef idx="0"/>
            <a:fontRef idx="minor"/>
          </p:style>
        </p:sp>
      </p:grpSp>
      <p:sp>
        <p:nvSpPr>
          <p:cNvPr id="599" name="Cross 39"/>
          <p:cNvSpPr/>
          <p:nvPr/>
        </p:nvSpPr>
        <p:spPr>
          <a:xfrm>
            <a:off x="3124080" y="1600200"/>
            <a:ext cx="533520" cy="533520"/>
          </a:xfrm>
          <a:custGeom>
            <a:avLst/>
            <a:gdLst/>
            <a:ahLst/>
            <a:rect l="0" t="0" r="r" b="b"/>
            <a:pathLst>
              <a:path w="1484" h="1484">
                <a:moveTo>
                  <a:pt x="650" y="0"/>
                </a:moveTo>
                <a:lnTo>
                  <a:pt x="832" y="0"/>
                </a:lnTo>
                <a:lnTo>
                  <a:pt x="832" y="650"/>
                </a:lnTo>
                <a:lnTo>
                  <a:pt x="1483" y="650"/>
                </a:lnTo>
                <a:lnTo>
                  <a:pt x="1483" y="832"/>
                </a:lnTo>
                <a:lnTo>
                  <a:pt x="832" y="832"/>
                </a:lnTo>
                <a:lnTo>
                  <a:pt x="832" y="1483"/>
                </a:lnTo>
                <a:lnTo>
                  <a:pt x="650" y="1483"/>
                </a:lnTo>
                <a:lnTo>
                  <a:pt x="650" y="832"/>
                </a:lnTo>
                <a:lnTo>
                  <a:pt x="0" y="832"/>
                </a:lnTo>
                <a:lnTo>
                  <a:pt x="0" y="650"/>
                </a:lnTo>
                <a:lnTo>
                  <a:pt x="650" y="650"/>
                </a:lnTo>
                <a:lnTo>
                  <a:pt x="650" y="0"/>
                </a:lnTo>
              </a:path>
            </a:pathLst>
          </a:custGeom>
          <a:solidFill>
            <a:srgbClr val="ffffff"/>
          </a:solidFill>
          <a:ln w="12600">
            <a:solidFill>
              <a:srgbClr val="ffffff"/>
            </a:solidFill>
            <a:round/>
          </a:ln>
        </p:spPr>
        <p:style>
          <a:lnRef idx="0"/>
          <a:fillRef idx="0"/>
          <a:effectRef idx="0"/>
          <a:fontRef idx="minor"/>
        </p:style>
      </p:sp>
      <p:grpSp>
        <p:nvGrpSpPr>
          <p:cNvPr id="600" name="Group 48"/>
          <p:cNvGrpSpPr/>
          <p:nvPr/>
        </p:nvGrpSpPr>
        <p:grpSpPr>
          <a:xfrm>
            <a:off x="5867280" y="1676520"/>
            <a:ext cx="533520" cy="380880"/>
            <a:chOff x="5867280" y="1676520"/>
            <a:chExt cx="533520" cy="380880"/>
          </a:xfrm>
        </p:grpSpPr>
        <p:sp>
          <p:nvSpPr>
            <p:cNvPr id="601" name="Rectangle 40"/>
            <p:cNvSpPr/>
            <p:nvPr/>
          </p:nvSpPr>
          <p:spPr>
            <a:xfrm>
              <a:off x="5867280" y="1676520"/>
              <a:ext cx="533520" cy="75960"/>
            </a:xfrm>
            <a:prstGeom prst="rect">
              <a:avLst/>
            </a:prstGeom>
            <a:solidFill>
              <a:srgbClr val="ffffff"/>
            </a:solidFill>
            <a:ln w="12600">
              <a:solidFill>
                <a:srgbClr val="ffffff"/>
              </a:solidFill>
              <a:round/>
            </a:ln>
          </p:spPr>
          <p:style>
            <a:lnRef idx="0"/>
            <a:fillRef idx="0"/>
            <a:effectRef idx="0"/>
            <a:fontRef idx="minor"/>
          </p:style>
        </p:sp>
        <p:sp>
          <p:nvSpPr>
            <p:cNvPr id="602" name="Rectangle 41"/>
            <p:cNvSpPr/>
            <p:nvPr/>
          </p:nvSpPr>
          <p:spPr>
            <a:xfrm>
              <a:off x="5867280" y="1981440"/>
              <a:ext cx="533520" cy="75960"/>
            </a:xfrm>
            <a:prstGeom prst="rect">
              <a:avLst/>
            </a:prstGeom>
            <a:solidFill>
              <a:srgbClr val="ffffff"/>
            </a:solidFill>
            <a:ln w="12600">
              <a:solidFill>
                <a:srgbClr val="ffffff"/>
              </a:solidFill>
              <a:round/>
            </a:ln>
          </p:spPr>
          <p:style>
            <a:lnRef idx="0"/>
            <a:fillRef idx="0"/>
            <a:effectRef idx="0"/>
            <a:fontRef idx="minor"/>
          </p:style>
        </p:sp>
      </p:grpSp>
      <p:pic>
        <p:nvPicPr>
          <p:cNvPr id="603" name="Picture 2" descr="C:\Documents and Settings\Kentaro Toyama\My Documents\My Pictures\craigslist small.bmp"/>
          <p:cNvPicPr/>
          <p:nvPr/>
        </p:nvPicPr>
        <p:blipFill>
          <a:blip r:embed="rId1"/>
          <a:stretch/>
        </p:blipFill>
        <p:spPr>
          <a:xfrm>
            <a:off x="4114800" y="1219320"/>
            <a:ext cx="1336680" cy="1371600"/>
          </a:xfrm>
          <a:prstGeom prst="rect">
            <a:avLst/>
          </a:prstGeom>
          <a:ln w="0">
            <a:noFill/>
          </a:ln>
        </p:spPr>
      </p:pic>
      <p:sp>
        <p:nvSpPr>
          <p:cNvPr id="604" name="Cross 33"/>
          <p:cNvSpPr/>
          <p:nvPr/>
        </p:nvSpPr>
        <p:spPr>
          <a:xfrm>
            <a:off x="3124080" y="4724280"/>
            <a:ext cx="533520" cy="533520"/>
          </a:xfrm>
          <a:custGeom>
            <a:avLst/>
            <a:gdLst/>
            <a:ahLst/>
            <a:rect l="0" t="0" r="r" b="b"/>
            <a:pathLst>
              <a:path w="1484" h="1484">
                <a:moveTo>
                  <a:pt x="650" y="0"/>
                </a:moveTo>
                <a:lnTo>
                  <a:pt x="832" y="0"/>
                </a:lnTo>
                <a:lnTo>
                  <a:pt x="832" y="650"/>
                </a:lnTo>
                <a:lnTo>
                  <a:pt x="1483" y="650"/>
                </a:lnTo>
                <a:lnTo>
                  <a:pt x="1483" y="832"/>
                </a:lnTo>
                <a:lnTo>
                  <a:pt x="832" y="832"/>
                </a:lnTo>
                <a:lnTo>
                  <a:pt x="832" y="1483"/>
                </a:lnTo>
                <a:lnTo>
                  <a:pt x="650" y="1483"/>
                </a:lnTo>
                <a:lnTo>
                  <a:pt x="650" y="832"/>
                </a:lnTo>
                <a:lnTo>
                  <a:pt x="0" y="832"/>
                </a:lnTo>
                <a:lnTo>
                  <a:pt x="0" y="650"/>
                </a:lnTo>
                <a:lnTo>
                  <a:pt x="650" y="650"/>
                </a:lnTo>
                <a:lnTo>
                  <a:pt x="650" y="0"/>
                </a:lnTo>
              </a:path>
            </a:pathLst>
          </a:custGeom>
          <a:solidFill>
            <a:srgbClr val="ffffff"/>
          </a:solidFill>
          <a:ln w="12600">
            <a:solidFill>
              <a:srgbClr val="ffffff"/>
            </a:solidFill>
            <a:round/>
          </a:ln>
        </p:spPr>
        <p:style>
          <a:lnRef idx="0"/>
          <a:fillRef idx="0"/>
          <a:effectRef idx="0"/>
          <a:fontRef idx="minor"/>
        </p:style>
      </p:sp>
      <p:grpSp>
        <p:nvGrpSpPr>
          <p:cNvPr id="605" name="Group 48"/>
          <p:cNvGrpSpPr/>
          <p:nvPr/>
        </p:nvGrpSpPr>
        <p:grpSpPr>
          <a:xfrm>
            <a:off x="5867280" y="4800600"/>
            <a:ext cx="533520" cy="380880"/>
            <a:chOff x="5867280" y="4800600"/>
            <a:chExt cx="533520" cy="380880"/>
          </a:xfrm>
        </p:grpSpPr>
        <p:sp>
          <p:nvSpPr>
            <p:cNvPr id="606" name="Rectangle 35"/>
            <p:cNvSpPr/>
            <p:nvPr/>
          </p:nvSpPr>
          <p:spPr>
            <a:xfrm>
              <a:off x="5867280" y="4800600"/>
              <a:ext cx="533520" cy="75960"/>
            </a:xfrm>
            <a:prstGeom prst="rect">
              <a:avLst/>
            </a:prstGeom>
            <a:solidFill>
              <a:srgbClr val="ffffff"/>
            </a:solidFill>
            <a:ln w="12600">
              <a:solidFill>
                <a:srgbClr val="ffffff"/>
              </a:solidFill>
              <a:round/>
            </a:ln>
          </p:spPr>
          <p:style>
            <a:lnRef idx="0"/>
            <a:fillRef idx="0"/>
            <a:effectRef idx="0"/>
            <a:fontRef idx="minor"/>
          </p:style>
        </p:sp>
        <p:sp>
          <p:nvSpPr>
            <p:cNvPr id="607" name="Rectangle 36"/>
            <p:cNvSpPr/>
            <p:nvPr/>
          </p:nvSpPr>
          <p:spPr>
            <a:xfrm>
              <a:off x="5867280" y="5105520"/>
              <a:ext cx="533520" cy="75960"/>
            </a:xfrm>
            <a:prstGeom prst="rect">
              <a:avLst/>
            </a:prstGeom>
            <a:solidFill>
              <a:srgbClr val="ffffff"/>
            </a:solidFill>
            <a:ln w="12600">
              <a:solidFill>
                <a:srgbClr val="ffffff"/>
              </a:solidFill>
              <a:round/>
            </a:ln>
          </p:spPr>
          <p:style>
            <a:lnRef idx="0"/>
            <a:fillRef idx="0"/>
            <a:effectRef idx="0"/>
            <a:fontRef idx="minor"/>
          </p:style>
        </p:sp>
      </p:grpSp>
      <p:pic>
        <p:nvPicPr>
          <p:cNvPr id="608" name="Picture 4" descr="C:\Documents and Settings\Kentaro Toyama\Local Settings\Temporary Internet Files\Content.IE5\Y61RMZSF\MCj04415360000[1].png"/>
          <p:cNvPicPr/>
          <p:nvPr/>
        </p:nvPicPr>
        <p:blipFill>
          <a:blip r:embed="rId2"/>
          <a:stretch/>
        </p:blipFill>
        <p:spPr>
          <a:xfrm>
            <a:off x="6553080" y="838080"/>
            <a:ext cx="2059200" cy="2030400"/>
          </a:xfrm>
          <a:prstGeom prst="rect">
            <a:avLst/>
          </a:prstGeom>
          <a:ln w="0">
            <a:noFill/>
          </a:ln>
        </p:spPr>
      </p:pic>
      <p:pic>
        <p:nvPicPr>
          <p:cNvPr id="609" name="Picture 2" descr="C:\Documents and Settings\Kentaro Toyama\My Documents\My Pictures\craigslist small.bmp"/>
          <p:cNvPicPr/>
          <p:nvPr/>
        </p:nvPicPr>
        <p:blipFill>
          <a:blip r:embed="rId3"/>
          <a:stretch/>
        </p:blipFill>
        <p:spPr>
          <a:xfrm>
            <a:off x="4114800" y="4343400"/>
            <a:ext cx="1336680" cy="1371600"/>
          </a:xfrm>
          <a:prstGeom prst="rect">
            <a:avLst/>
          </a:prstGeom>
          <a:ln w="0">
            <a:noFill/>
          </a:ln>
        </p:spPr>
      </p:pic>
      <p:pic>
        <p:nvPicPr>
          <p:cNvPr id="610" name="Picture 20" descr="C:\Documents and Settings\Kentaro Toyama\Local Settings\Temporary Internet Files\Content.IE5\S1IC28NE\MCj04413140000[1].png"/>
          <p:cNvPicPr/>
          <p:nvPr/>
        </p:nvPicPr>
        <p:blipFill>
          <a:blip r:embed="rId4"/>
          <a:stretch/>
        </p:blipFill>
        <p:spPr>
          <a:xfrm>
            <a:off x="457200" y="838080"/>
            <a:ext cx="762120" cy="762120"/>
          </a:xfrm>
          <a:prstGeom prst="rect">
            <a:avLst/>
          </a:prstGeom>
          <a:ln w="0">
            <a:noFill/>
          </a:ln>
        </p:spPr>
      </p:pic>
      <p:pic>
        <p:nvPicPr>
          <p:cNvPr id="611" name="Picture 21" descr="C:\Documents and Settings\Kentaro Toyama\Local Settings\Temporary Internet Files\Content.IE5\PDM5SXMK\MCHM00376_0000[1].wmf"/>
          <p:cNvPicPr/>
          <p:nvPr/>
        </p:nvPicPr>
        <p:blipFill>
          <a:blip r:embed="rId5"/>
          <a:stretch/>
        </p:blipFill>
        <p:spPr>
          <a:xfrm>
            <a:off x="380880" y="1676520"/>
            <a:ext cx="574920" cy="609480"/>
          </a:xfrm>
          <a:prstGeom prst="rect">
            <a:avLst/>
          </a:prstGeom>
          <a:ln w="0">
            <a:noFill/>
          </a:ln>
        </p:spPr>
      </p:pic>
      <p:pic>
        <p:nvPicPr>
          <p:cNvPr id="612" name="Picture 22" descr="C:\Documents and Settings\Kentaro Toyama\Local Settings\Temporary Internet Files\Content.IE5\PDM5SXMK\MCj04417340000[1].png"/>
          <p:cNvPicPr/>
          <p:nvPr/>
        </p:nvPicPr>
        <p:blipFill>
          <a:blip r:embed="rId6"/>
          <a:stretch/>
        </p:blipFill>
        <p:spPr>
          <a:xfrm>
            <a:off x="1143000" y="304920"/>
            <a:ext cx="914400" cy="914400"/>
          </a:xfrm>
          <a:prstGeom prst="rect">
            <a:avLst/>
          </a:prstGeom>
          <a:ln w="0">
            <a:noFill/>
          </a:ln>
        </p:spPr>
      </p:pic>
      <p:pic>
        <p:nvPicPr>
          <p:cNvPr id="613" name="Picture 28" descr="C:\Documents and Settings\Kentaro Toyama\Local Settings\Temporary Internet Files\Content.IE5\S1IC28NE\MCj04403800000[1].png"/>
          <p:cNvPicPr/>
          <p:nvPr/>
        </p:nvPicPr>
        <p:blipFill>
          <a:blip r:embed="rId7"/>
          <a:stretch/>
        </p:blipFill>
        <p:spPr>
          <a:xfrm>
            <a:off x="1143000" y="2514600"/>
            <a:ext cx="762120" cy="762120"/>
          </a:xfrm>
          <a:prstGeom prst="rect">
            <a:avLst/>
          </a:prstGeom>
          <a:ln w="0">
            <a:noFill/>
          </a:ln>
        </p:spPr>
      </p:pic>
      <p:pic>
        <p:nvPicPr>
          <p:cNvPr id="614" name="Picture 31" descr="C:\Documents and Settings\Kentaro Toyama\Local Settings\Temporary Internet Files\Content.IE5\Z9M1WSOA\MCj04403370000[1].png"/>
          <p:cNvPicPr/>
          <p:nvPr/>
        </p:nvPicPr>
        <p:blipFill>
          <a:blip r:embed="rId8"/>
          <a:stretch/>
        </p:blipFill>
        <p:spPr>
          <a:xfrm>
            <a:off x="990720" y="1905120"/>
            <a:ext cx="1066680" cy="576000"/>
          </a:xfrm>
          <a:prstGeom prst="rect">
            <a:avLst/>
          </a:prstGeom>
          <a:ln w="0">
            <a:noFill/>
          </a:ln>
        </p:spPr>
      </p:pic>
      <p:pic>
        <p:nvPicPr>
          <p:cNvPr id="615" name="Picture 34" descr="C:\Documents and Settings\Kentaro Toyama\Local Settings\Temporary Internet Files\Content.IE5\CKK1YRYI\MCj04398990000[1].wmf"/>
          <p:cNvPicPr/>
          <p:nvPr/>
        </p:nvPicPr>
        <p:blipFill>
          <a:blip r:embed="rId9"/>
          <a:stretch/>
        </p:blipFill>
        <p:spPr>
          <a:xfrm>
            <a:off x="1219320" y="1143000"/>
            <a:ext cx="677880" cy="762120"/>
          </a:xfrm>
          <a:prstGeom prst="rect">
            <a:avLst/>
          </a:prstGeom>
          <a:ln w="0">
            <a:noFill/>
          </a:ln>
        </p:spPr>
      </p:pic>
      <p:pic>
        <p:nvPicPr>
          <p:cNvPr id="616" name="Picture 35" descr="C:\Documents and Settings\Kentaro Toyama\Local Settings\Temporary Internet Files\Content.IE5\330UHI84\MCj04348790000[1].png"/>
          <p:cNvPicPr/>
          <p:nvPr/>
        </p:nvPicPr>
        <p:blipFill>
          <a:blip r:embed="rId10"/>
          <a:stretch/>
        </p:blipFill>
        <p:spPr>
          <a:xfrm>
            <a:off x="457200" y="2286000"/>
            <a:ext cx="762120" cy="762120"/>
          </a:xfrm>
          <a:prstGeom prst="rect">
            <a:avLst/>
          </a:prstGeom>
          <a:ln w="0">
            <a:noFill/>
          </a:ln>
        </p:spPr>
      </p:pic>
      <p:grpSp>
        <p:nvGrpSpPr>
          <p:cNvPr id="617" name="Group 25"/>
          <p:cNvGrpSpPr/>
          <p:nvPr/>
        </p:nvGrpSpPr>
        <p:grpSpPr>
          <a:xfrm>
            <a:off x="7086600" y="4267080"/>
            <a:ext cx="762120" cy="1524240"/>
            <a:chOff x="7086600" y="4267080"/>
            <a:chExt cx="762120" cy="1524240"/>
          </a:xfrm>
        </p:grpSpPr>
        <p:sp>
          <p:nvSpPr>
            <p:cNvPr id="618" name="Oval 48"/>
            <p:cNvSpPr/>
            <p:nvPr/>
          </p:nvSpPr>
          <p:spPr>
            <a:xfrm>
              <a:off x="7238880" y="4267080"/>
              <a:ext cx="457200" cy="457200"/>
            </a:xfrm>
            <a:prstGeom prst="ellipse">
              <a:avLst/>
            </a:prstGeom>
            <a:noFill/>
            <a:ln w="50760">
              <a:solidFill>
                <a:srgbClr val="ffc000"/>
              </a:solidFill>
              <a:miter/>
            </a:ln>
          </p:spPr>
          <p:style>
            <a:lnRef idx="0"/>
            <a:fillRef idx="0"/>
            <a:effectRef idx="0"/>
            <a:fontRef idx="minor"/>
          </p:style>
        </p:sp>
        <p:sp>
          <p:nvSpPr>
            <p:cNvPr id="619" name="Straight Connector 49"/>
            <p:cNvSpPr/>
            <p:nvPr/>
          </p:nvSpPr>
          <p:spPr>
            <a:xfrm>
              <a:off x="7467480" y="4724280"/>
              <a:ext cx="0" cy="609480"/>
            </a:xfrm>
            <a:prstGeom prst="line">
              <a:avLst/>
            </a:prstGeom>
            <a:ln w="50760">
              <a:solidFill>
                <a:srgbClr val="ffc000"/>
              </a:solidFill>
              <a:miter/>
            </a:ln>
          </p:spPr>
          <p:style>
            <a:lnRef idx="0"/>
            <a:fillRef idx="0"/>
            <a:effectRef idx="0"/>
            <a:fontRef idx="minor"/>
          </p:style>
        </p:sp>
        <p:sp>
          <p:nvSpPr>
            <p:cNvPr id="620" name="Straight Connector 50"/>
            <p:cNvSpPr/>
            <p:nvPr/>
          </p:nvSpPr>
          <p:spPr>
            <a:xfrm>
              <a:off x="7086600" y="4952880"/>
              <a:ext cx="762120" cy="0"/>
            </a:xfrm>
            <a:prstGeom prst="line">
              <a:avLst/>
            </a:prstGeom>
            <a:ln w="50760">
              <a:solidFill>
                <a:srgbClr val="ffc000"/>
              </a:solidFill>
              <a:miter/>
            </a:ln>
          </p:spPr>
          <p:style>
            <a:lnRef idx="0"/>
            <a:fillRef idx="0"/>
            <a:effectRef idx="0"/>
            <a:fontRef idx="minor"/>
          </p:style>
        </p:sp>
        <p:sp>
          <p:nvSpPr>
            <p:cNvPr id="621" name="Straight Connector 51"/>
            <p:cNvSpPr/>
            <p:nvPr/>
          </p:nvSpPr>
          <p:spPr>
            <a:xfrm flipH="1">
              <a:off x="7162200" y="5334120"/>
              <a:ext cx="304920" cy="457200"/>
            </a:xfrm>
            <a:prstGeom prst="line">
              <a:avLst/>
            </a:prstGeom>
            <a:ln w="50760">
              <a:solidFill>
                <a:srgbClr val="ffc000"/>
              </a:solidFill>
              <a:miter/>
            </a:ln>
          </p:spPr>
          <p:style>
            <a:lnRef idx="0"/>
            <a:fillRef idx="0"/>
            <a:effectRef idx="0"/>
            <a:fontRef idx="minor"/>
          </p:style>
        </p:sp>
        <p:sp>
          <p:nvSpPr>
            <p:cNvPr id="622" name="Straight Connector 52"/>
            <p:cNvSpPr/>
            <p:nvPr/>
          </p:nvSpPr>
          <p:spPr>
            <a:xfrm>
              <a:off x="7466760" y="5334120"/>
              <a:ext cx="304920" cy="457200"/>
            </a:xfrm>
            <a:prstGeom prst="line">
              <a:avLst/>
            </a:prstGeom>
            <a:ln w="50760">
              <a:solidFill>
                <a:srgbClr val="ffc000"/>
              </a:solidFill>
              <a:miter/>
            </a:ln>
          </p:spPr>
          <p:style>
            <a:lnRef idx="0"/>
            <a:fillRef idx="0"/>
            <a:effectRef idx="0"/>
            <a:fontRef idx="minor"/>
          </p:style>
        </p:sp>
      </p:grpSp>
      <p:sp>
        <p:nvSpPr>
          <p:cNvPr id="623" name="Block Arc 53"/>
          <p:cNvSpPr/>
          <p:nvPr/>
        </p:nvSpPr>
        <p:spPr>
          <a:xfrm>
            <a:off x="7356600" y="4527720"/>
            <a:ext cx="228600" cy="228600"/>
          </a:xfrm>
          <a:custGeom>
            <a:avLst/>
            <a:gdLst/>
            <a:ahLst/>
            <a:rect l="l" t="t" r="r" b="b"/>
            <a:pathLst>
              <a:path w="228600" h="228600">
                <a:moveTo>
                  <a:pt x="0" y="114300"/>
                </a:moveTo>
                <a:lnTo>
                  <a:pt x="171450" y="114300"/>
                </a:lnTo>
                <a:close/>
              </a:path>
            </a:pathLst>
          </a:custGeom>
          <a:solidFill>
            <a:srgbClr val="ffc000"/>
          </a:solid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352" dur="indefinite" restart="never" nodeType="tmRoot">
          <p:childTnLst>
            <p:seq>
              <p:cTn id="353" dur="indefinite" nodeType="mainSeq">
                <p:childTnLst>
                  <p:par>
                    <p:cTn id="354" fill="hold">
                      <p:stCondLst>
                        <p:cond delay="indefinite"/>
                      </p:stCondLst>
                      <p:childTnLst>
                        <p:par>
                          <p:cTn id="355" fill="hold">
                            <p:stCondLst>
                              <p:cond delay="0"/>
                            </p:stCondLst>
                            <p:childTnLst>
                              <p:par>
                                <p:cTn id="356" nodeType="clickEffect" fill="hold" presetClass="entr" presetID="1">
                                  <p:stCondLst>
                                    <p:cond delay="0"/>
                                  </p:stCondLst>
                                  <p:childTnLst>
                                    <p:set>
                                      <p:cBhvr>
                                        <p:cTn id="357" dur="1" fill="hold">
                                          <p:stCondLst>
                                            <p:cond delay="0"/>
                                          </p:stCondLst>
                                        </p:cTn>
                                        <p:tgtEl>
                                          <p:spTgt spid="610"/>
                                        </p:tgtEl>
                                        <p:attrNameLst>
                                          <p:attrName>style.visibility</p:attrName>
                                        </p:attrNameLst>
                                      </p:cBhvr>
                                      <p:to>
                                        <p:strVal val="visible"/>
                                      </p:to>
                                    </p:set>
                                  </p:childTnLst>
                                </p:cTn>
                              </p:par>
                              <p:par>
                                <p:cTn id="358" nodeType="withEffect" fill="hold" presetClass="entr" presetID="1">
                                  <p:stCondLst>
                                    <p:cond delay="0"/>
                                  </p:stCondLst>
                                  <p:childTnLst>
                                    <p:set>
                                      <p:cBhvr>
                                        <p:cTn id="359" dur="1" fill="hold">
                                          <p:stCondLst>
                                            <p:cond delay="0"/>
                                          </p:stCondLst>
                                        </p:cTn>
                                        <p:tgtEl>
                                          <p:spTgt spid="611"/>
                                        </p:tgtEl>
                                        <p:attrNameLst>
                                          <p:attrName>style.visibility</p:attrName>
                                        </p:attrNameLst>
                                      </p:cBhvr>
                                      <p:to>
                                        <p:strVal val="visible"/>
                                      </p:to>
                                    </p:set>
                                  </p:childTnLst>
                                </p:cTn>
                              </p:par>
                              <p:par>
                                <p:cTn id="360" nodeType="withEffect" fill="hold" presetClass="entr" presetID="1">
                                  <p:stCondLst>
                                    <p:cond delay="0"/>
                                  </p:stCondLst>
                                  <p:childTnLst>
                                    <p:set>
                                      <p:cBhvr>
                                        <p:cTn id="361" dur="1" fill="hold">
                                          <p:stCondLst>
                                            <p:cond delay="0"/>
                                          </p:stCondLst>
                                        </p:cTn>
                                        <p:tgtEl>
                                          <p:spTgt spid="612"/>
                                        </p:tgtEl>
                                        <p:attrNameLst>
                                          <p:attrName>style.visibility</p:attrName>
                                        </p:attrNameLst>
                                      </p:cBhvr>
                                      <p:to>
                                        <p:strVal val="visible"/>
                                      </p:to>
                                    </p:set>
                                  </p:childTnLst>
                                </p:cTn>
                              </p:par>
                              <p:par>
                                <p:cTn id="362" nodeType="withEffect" fill="hold" presetClass="entr" presetID="1">
                                  <p:stCondLst>
                                    <p:cond delay="0"/>
                                  </p:stCondLst>
                                  <p:childTnLst>
                                    <p:set>
                                      <p:cBhvr>
                                        <p:cTn id="363" dur="1" fill="hold">
                                          <p:stCondLst>
                                            <p:cond delay="0"/>
                                          </p:stCondLst>
                                        </p:cTn>
                                        <p:tgtEl>
                                          <p:spTgt spid="613"/>
                                        </p:tgtEl>
                                        <p:attrNameLst>
                                          <p:attrName>style.visibility</p:attrName>
                                        </p:attrNameLst>
                                      </p:cBhvr>
                                      <p:to>
                                        <p:strVal val="visible"/>
                                      </p:to>
                                    </p:set>
                                  </p:childTnLst>
                                </p:cTn>
                              </p:par>
                              <p:par>
                                <p:cTn id="364" nodeType="withEffect" fill="hold" presetClass="entr" presetID="1">
                                  <p:stCondLst>
                                    <p:cond delay="0"/>
                                  </p:stCondLst>
                                  <p:childTnLst>
                                    <p:set>
                                      <p:cBhvr>
                                        <p:cTn id="365" dur="1" fill="hold">
                                          <p:stCondLst>
                                            <p:cond delay="0"/>
                                          </p:stCondLst>
                                        </p:cTn>
                                        <p:tgtEl>
                                          <p:spTgt spid="614"/>
                                        </p:tgtEl>
                                        <p:attrNameLst>
                                          <p:attrName>style.visibility</p:attrName>
                                        </p:attrNameLst>
                                      </p:cBhvr>
                                      <p:to>
                                        <p:strVal val="visible"/>
                                      </p:to>
                                    </p:set>
                                  </p:childTnLst>
                                </p:cTn>
                              </p:par>
                              <p:par>
                                <p:cTn id="366" nodeType="withEffect" fill="hold" presetClass="entr" presetID="1">
                                  <p:stCondLst>
                                    <p:cond delay="0"/>
                                  </p:stCondLst>
                                  <p:childTnLst>
                                    <p:set>
                                      <p:cBhvr>
                                        <p:cTn id="367" dur="1" fill="hold">
                                          <p:stCondLst>
                                            <p:cond delay="0"/>
                                          </p:stCondLst>
                                        </p:cTn>
                                        <p:tgtEl>
                                          <p:spTgt spid="615"/>
                                        </p:tgtEl>
                                        <p:attrNameLst>
                                          <p:attrName>style.visibility</p:attrName>
                                        </p:attrNameLst>
                                      </p:cBhvr>
                                      <p:to>
                                        <p:strVal val="visible"/>
                                      </p:to>
                                    </p:set>
                                  </p:childTnLst>
                                </p:cTn>
                              </p:par>
                              <p:par>
                                <p:cTn id="368" nodeType="withEffect" fill="hold" presetClass="entr" presetID="1">
                                  <p:stCondLst>
                                    <p:cond delay="0"/>
                                  </p:stCondLst>
                                  <p:childTnLst>
                                    <p:set>
                                      <p:cBhvr>
                                        <p:cTn id="369" dur="1" fill="hold">
                                          <p:stCondLst>
                                            <p:cond delay="0"/>
                                          </p:stCondLst>
                                        </p:cTn>
                                        <p:tgtEl>
                                          <p:spTgt spid="616"/>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nodeType="clickEffect" fill="hold" presetClass="entr" presetID="1">
                                  <p:stCondLst>
                                    <p:cond delay="0"/>
                                  </p:stCondLst>
                                  <p:childTnLst>
                                    <p:set>
                                      <p:cBhvr>
                                        <p:cTn id="373" dur="1" fill="hold">
                                          <p:stCondLst>
                                            <p:cond delay="0"/>
                                          </p:stCondLst>
                                        </p:cTn>
                                        <p:tgtEl>
                                          <p:spTgt spid="599"/>
                                        </p:tgtEl>
                                        <p:attrNameLst>
                                          <p:attrName>style.visibility</p:attrName>
                                        </p:attrNameLst>
                                      </p:cBhvr>
                                      <p:to>
                                        <p:strVal val="visible"/>
                                      </p:to>
                                    </p:set>
                                  </p:childTnLst>
                                </p:cTn>
                              </p:par>
                              <p:par>
                                <p:cTn id="374" nodeType="withEffect" fill="hold" presetClass="entr" presetID="1">
                                  <p:stCondLst>
                                    <p:cond delay="0"/>
                                  </p:stCondLst>
                                  <p:childTnLst>
                                    <p:set>
                                      <p:cBhvr>
                                        <p:cTn id="375" dur="1" fill="hold">
                                          <p:stCondLst>
                                            <p:cond delay="0"/>
                                          </p:stCondLst>
                                        </p:cTn>
                                        <p:tgtEl>
                                          <p:spTgt spid="600"/>
                                        </p:tgtEl>
                                        <p:attrNameLst>
                                          <p:attrName>style.visibility</p:attrName>
                                        </p:attrNameLst>
                                      </p:cBhvr>
                                      <p:to>
                                        <p:strVal val="visible"/>
                                      </p:to>
                                    </p:set>
                                  </p:childTnLst>
                                </p:cTn>
                              </p:par>
                              <p:par>
                                <p:cTn id="376" nodeType="withEffect" fill="hold" presetClass="entr" presetID="1">
                                  <p:stCondLst>
                                    <p:cond delay="0"/>
                                  </p:stCondLst>
                                  <p:childTnLst>
                                    <p:set>
                                      <p:cBhvr>
                                        <p:cTn id="377" dur="1" fill="hold">
                                          <p:stCondLst>
                                            <p:cond delay="0"/>
                                          </p:stCondLst>
                                        </p:cTn>
                                        <p:tgtEl>
                                          <p:spTgt spid="603"/>
                                        </p:tgtEl>
                                        <p:attrNameLst>
                                          <p:attrName>style.visibility</p:attrName>
                                        </p:attrNameLst>
                                      </p:cBhvr>
                                      <p:to>
                                        <p:strVal val="visible"/>
                                      </p:to>
                                    </p:set>
                                  </p:childTnLst>
                                </p:cTn>
                              </p:par>
                              <p:par>
                                <p:cTn id="378" nodeType="withEffect" fill="hold" presetClass="entr" presetID="1">
                                  <p:stCondLst>
                                    <p:cond delay="0"/>
                                  </p:stCondLst>
                                  <p:childTnLst>
                                    <p:set>
                                      <p:cBhvr>
                                        <p:cTn id="379" dur="1" fill="hold">
                                          <p:stCondLst>
                                            <p:cond delay="0"/>
                                          </p:stCondLst>
                                        </p:cTn>
                                        <p:tgtEl>
                                          <p:spTgt spid="608"/>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nodeType="clickEffect" fill="hold" presetClass="entr" presetID="1">
                                  <p:stCondLst>
                                    <p:cond delay="0"/>
                                  </p:stCondLst>
                                  <p:childTnLst>
                                    <p:set>
                                      <p:cBhvr>
                                        <p:cTn id="383" dur="1" fill="hold">
                                          <p:stCondLst>
                                            <p:cond delay="0"/>
                                          </p:stCondLst>
                                        </p:cTn>
                                        <p:tgtEl>
                                          <p:spTgt spid="593"/>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nodeType="clickEffect" fill="hold" presetClass="entr" presetID="1">
                                  <p:stCondLst>
                                    <p:cond delay="0"/>
                                  </p:stCondLst>
                                  <p:childTnLst>
                                    <p:set>
                                      <p:cBhvr>
                                        <p:cTn id="387" dur="1" fill="hold">
                                          <p:stCondLst>
                                            <p:cond delay="0"/>
                                          </p:stCondLst>
                                        </p:cTn>
                                        <p:tgtEl>
                                          <p:spTgt spid="604"/>
                                        </p:tgtEl>
                                        <p:attrNameLst>
                                          <p:attrName>style.visibility</p:attrName>
                                        </p:attrNameLst>
                                      </p:cBhvr>
                                      <p:to>
                                        <p:strVal val="visible"/>
                                      </p:to>
                                    </p:set>
                                  </p:childTnLst>
                                </p:cTn>
                              </p:par>
                              <p:par>
                                <p:cTn id="388" nodeType="withEffect" fill="hold" presetClass="entr" presetID="1">
                                  <p:stCondLst>
                                    <p:cond delay="0"/>
                                  </p:stCondLst>
                                  <p:childTnLst>
                                    <p:set>
                                      <p:cBhvr>
                                        <p:cTn id="389" dur="1" fill="hold">
                                          <p:stCondLst>
                                            <p:cond delay="0"/>
                                          </p:stCondLst>
                                        </p:cTn>
                                        <p:tgtEl>
                                          <p:spTgt spid="605"/>
                                        </p:tgtEl>
                                        <p:attrNameLst>
                                          <p:attrName>style.visibility</p:attrName>
                                        </p:attrNameLst>
                                      </p:cBhvr>
                                      <p:to>
                                        <p:strVal val="visible"/>
                                      </p:to>
                                    </p:set>
                                  </p:childTnLst>
                                </p:cTn>
                              </p:par>
                              <p:par>
                                <p:cTn id="390" nodeType="withEffect" fill="hold" presetClass="entr" presetID="1">
                                  <p:stCondLst>
                                    <p:cond delay="0"/>
                                  </p:stCondLst>
                                  <p:childTnLst>
                                    <p:set>
                                      <p:cBhvr>
                                        <p:cTn id="391" dur="1" fill="hold">
                                          <p:stCondLst>
                                            <p:cond delay="0"/>
                                          </p:stCondLst>
                                        </p:cTn>
                                        <p:tgtEl>
                                          <p:spTgt spid="609"/>
                                        </p:tgtEl>
                                        <p:attrNameLst>
                                          <p:attrName>style.visibility</p:attrName>
                                        </p:attrNameLst>
                                      </p:cBhvr>
                                      <p:to>
                                        <p:strVal val="visible"/>
                                      </p:to>
                                    </p:set>
                                  </p:childTnLst>
                                </p:cTn>
                              </p:par>
                              <p:par>
                                <p:cTn id="392" nodeType="withEffect" fill="hold" presetClass="entr" presetID="1">
                                  <p:stCondLst>
                                    <p:cond delay="0"/>
                                  </p:stCondLst>
                                  <p:childTnLst>
                                    <p:set>
                                      <p:cBhvr>
                                        <p:cTn id="393" dur="1" fill="hold">
                                          <p:stCondLst>
                                            <p:cond delay="0"/>
                                          </p:stCondLst>
                                        </p:cTn>
                                        <p:tgtEl>
                                          <p:spTgt spid="617"/>
                                        </p:tgtEl>
                                        <p:attrNameLst>
                                          <p:attrName>style.visibility</p:attrName>
                                        </p:attrNameLst>
                                      </p:cBhvr>
                                      <p:to>
                                        <p:strVal val="visible"/>
                                      </p:to>
                                    </p:set>
                                  </p:childTnLst>
                                </p:cTn>
                              </p:par>
                              <p:par>
                                <p:cTn id="394" nodeType="withEffect" fill="hold" presetClass="entr" presetID="1">
                                  <p:stCondLst>
                                    <p:cond delay="0"/>
                                  </p:stCondLst>
                                  <p:childTnLst>
                                    <p:set>
                                      <p:cBhvr>
                                        <p:cTn id="395" dur="1" fill="hold">
                                          <p:stCondLst>
                                            <p:cond delay="0"/>
                                          </p:stCondLst>
                                        </p:cTn>
                                        <p:tgtEl>
                                          <p:spTgt spid="623"/>
                                        </p:tgtEl>
                                        <p:attrNameLst>
                                          <p:attrName>style.visibility</p:attrName>
                                        </p:attrNameLst>
                                      </p:cBhvr>
                                      <p:to>
                                        <p:strVal val="visible"/>
                                      </p:to>
                                    </p:set>
                                  </p:childTnLst>
                                </p:cTn>
                              </p:par>
                            </p:childTnLst>
                          </p:cTn>
                        </p:par>
                      </p:childTnLst>
                    </p:cTn>
                  </p:par>
                  <p:par>
                    <p:cTn id="396" fill="hold">
                      <p:stCondLst>
                        <p:cond delay="indefinite"/>
                      </p:stCondLst>
                      <p:childTnLst>
                        <p:par>
                          <p:cTn id="397" fill="hold">
                            <p:stCondLst>
                              <p:cond delay="0"/>
                            </p:stCondLst>
                            <p:childTnLst>
                              <p:par>
                                <p:cTn id="398" nodeType="clickEffect" fill="hold" presetClass="exit" presetID="2" presetSubtype="3">
                                  <p:stCondLst>
                                    <p:cond delay="0"/>
                                  </p:stCondLst>
                                  <p:childTnLst>
                                    <p:anim calcmode="lin" valueType="num">
                                      <p:cBhvr additive="base">
                                        <p:cTn id="399" dur="500"/>
                                        <p:tgtEl>
                                          <p:spTgt spid="599"/>
                                        </p:tgtEl>
                                        <p:attrNameLst>
                                          <p:attrName>ppt_x</p:attrName>
                                        </p:attrNameLst>
                                      </p:cBhvr>
                                      <p:tavLst>
                                        <p:tav tm="0">
                                          <p:val>
                                            <p:strVal val="#ppt_x"/>
                                          </p:val>
                                        </p:tav>
                                        <p:tav tm="100000">
                                          <p:val>
                                            <p:strVal val="1+#ppt_w/2"/>
                                          </p:val>
                                        </p:tav>
                                      </p:tavLst>
                                    </p:anim>
                                    <p:anim calcmode="lin" valueType="num">
                                      <p:cBhvr additive="base">
                                        <p:cTn id="400" dur="500"/>
                                        <p:tgtEl>
                                          <p:spTgt spid="599"/>
                                        </p:tgtEl>
                                        <p:attrNameLst>
                                          <p:attrName>ppt_y</p:attrName>
                                        </p:attrNameLst>
                                      </p:cBhvr>
                                      <p:tavLst>
                                        <p:tav tm="0">
                                          <p:val>
                                            <p:strVal val="#ppt_y"/>
                                          </p:val>
                                        </p:tav>
                                        <p:tav tm="100000">
                                          <p:val>
                                            <p:strVal val="0-#ppt_h/2"/>
                                          </p:val>
                                        </p:tav>
                                      </p:tavLst>
                                    </p:anim>
                                    <p:set>
                                      <p:cBhvr>
                                        <p:cTn id="401" dur="1" fill="hold">
                                          <p:stCondLst>
                                            <p:cond delay="499"/>
                                          </p:stCondLst>
                                        </p:cTn>
                                        <p:tgtEl>
                                          <p:spTgt spid="599"/>
                                        </p:tgtEl>
                                        <p:attrNameLst>
                                          <p:attrName>style.visibility</p:attrName>
                                        </p:attrNameLst>
                                      </p:cBhvr>
                                      <p:to>
                                        <p:strVal val="hidden"/>
                                      </p:to>
                                    </p:set>
                                  </p:childTnLst>
                                </p:cTn>
                              </p:par>
                              <p:par>
                                <p:cTn id="402" nodeType="withEffect" fill="hold" presetClass="exit" presetID="2" presetSubtype="3">
                                  <p:stCondLst>
                                    <p:cond delay="0"/>
                                  </p:stCondLst>
                                  <p:childTnLst>
                                    <p:anim calcmode="lin" valueType="num">
                                      <p:cBhvr additive="base">
                                        <p:cTn id="403" dur="500"/>
                                        <p:tgtEl>
                                          <p:spTgt spid="603"/>
                                        </p:tgtEl>
                                        <p:attrNameLst>
                                          <p:attrName>ppt_x</p:attrName>
                                        </p:attrNameLst>
                                      </p:cBhvr>
                                      <p:tavLst>
                                        <p:tav tm="0">
                                          <p:val>
                                            <p:strVal val="#ppt_x"/>
                                          </p:val>
                                        </p:tav>
                                        <p:tav tm="100000">
                                          <p:val>
                                            <p:strVal val="1+#ppt_w/2"/>
                                          </p:val>
                                        </p:tav>
                                      </p:tavLst>
                                    </p:anim>
                                    <p:anim calcmode="lin" valueType="num">
                                      <p:cBhvr additive="base">
                                        <p:cTn id="404" dur="500"/>
                                        <p:tgtEl>
                                          <p:spTgt spid="603"/>
                                        </p:tgtEl>
                                        <p:attrNameLst>
                                          <p:attrName>ppt_y</p:attrName>
                                        </p:attrNameLst>
                                      </p:cBhvr>
                                      <p:tavLst>
                                        <p:tav tm="0">
                                          <p:val>
                                            <p:strVal val="#ppt_y"/>
                                          </p:val>
                                        </p:tav>
                                        <p:tav tm="100000">
                                          <p:val>
                                            <p:strVal val="0-#ppt_h/2"/>
                                          </p:val>
                                        </p:tav>
                                      </p:tavLst>
                                    </p:anim>
                                    <p:set>
                                      <p:cBhvr>
                                        <p:cTn id="405" dur="1" fill="hold">
                                          <p:stCondLst>
                                            <p:cond delay="499"/>
                                          </p:stCondLst>
                                        </p:cTn>
                                        <p:tgtEl>
                                          <p:spTgt spid="60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4" name="Picture 10" descr="C:\Documents and Settings\Kentaro Toyama\Local Settings\Temporary Internet Files\Content.IE5\M0H4XPMO\MC900279484[1].wmf"/>
          <p:cNvPicPr/>
          <p:nvPr/>
        </p:nvPicPr>
        <p:blipFill>
          <a:blip r:embed="rId1"/>
          <a:stretch/>
        </p:blipFill>
        <p:spPr>
          <a:xfrm>
            <a:off x="5410080" y="2971800"/>
            <a:ext cx="1422360" cy="1770120"/>
          </a:xfrm>
          <a:prstGeom prst="rect">
            <a:avLst/>
          </a:prstGeom>
          <a:ln w="0">
            <a:noFill/>
          </a:ln>
        </p:spPr>
      </p:pic>
      <p:pic>
        <p:nvPicPr>
          <p:cNvPr id="625" name="Picture 28" descr="C:\Documents and Settings\Kentaro Toyama\Local Settings\Temporary Internet Files\Content.IE5\S1IC28NE\MCj04403800000[1].png"/>
          <p:cNvPicPr/>
          <p:nvPr/>
        </p:nvPicPr>
        <p:blipFill>
          <a:blip r:embed="rId2"/>
          <a:stretch/>
        </p:blipFill>
        <p:spPr>
          <a:xfrm>
            <a:off x="3733920" y="2514600"/>
            <a:ext cx="761760" cy="762120"/>
          </a:xfrm>
          <a:prstGeom prst="rect">
            <a:avLst/>
          </a:prstGeom>
          <a:ln w="0">
            <a:noFill/>
          </a:ln>
        </p:spPr>
      </p:pic>
      <p:pic>
        <p:nvPicPr>
          <p:cNvPr id="626" name="Picture 28" descr="C:\Documents and Settings\Kentaro Toyama\Local Settings\Temporary Internet Files\Content.IE5\S1IC28NE\MCj04403800000[1].png"/>
          <p:cNvPicPr/>
          <p:nvPr/>
        </p:nvPicPr>
        <p:blipFill>
          <a:blip r:embed="rId3"/>
          <a:stretch/>
        </p:blipFill>
        <p:spPr>
          <a:xfrm>
            <a:off x="3733920" y="2514600"/>
            <a:ext cx="761760" cy="762120"/>
          </a:xfrm>
          <a:prstGeom prst="rect">
            <a:avLst/>
          </a:prstGeom>
          <a:ln w="0">
            <a:noFill/>
          </a:ln>
        </p:spPr>
      </p:pic>
      <p:pic>
        <p:nvPicPr>
          <p:cNvPr id="627" name="Picture 20" descr="C:\Documents and Settings\Kentaro Toyama\Local Settings\Temporary Internet Files\Content.IE5\S1IC28NE\MCj04413140000[1].png"/>
          <p:cNvPicPr/>
          <p:nvPr/>
        </p:nvPicPr>
        <p:blipFill>
          <a:blip r:embed="rId4"/>
          <a:stretch/>
        </p:blipFill>
        <p:spPr>
          <a:xfrm>
            <a:off x="3048120" y="838080"/>
            <a:ext cx="761760" cy="762120"/>
          </a:xfrm>
          <a:prstGeom prst="rect">
            <a:avLst/>
          </a:prstGeom>
          <a:ln w="0">
            <a:noFill/>
          </a:ln>
        </p:spPr>
      </p:pic>
      <p:pic>
        <p:nvPicPr>
          <p:cNvPr id="628" name="Picture 21" descr="C:\Documents and Settings\Kentaro Toyama\Local Settings\Temporary Internet Files\Content.IE5\PDM5SXMK\MCHM00376_0000[1].wmf"/>
          <p:cNvPicPr/>
          <p:nvPr/>
        </p:nvPicPr>
        <p:blipFill>
          <a:blip r:embed="rId5"/>
          <a:stretch/>
        </p:blipFill>
        <p:spPr>
          <a:xfrm>
            <a:off x="2971800" y="1676520"/>
            <a:ext cx="574560" cy="609480"/>
          </a:xfrm>
          <a:prstGeom prst="rect">
            <a:avLst/>
          </a:prstGeom>
          <a:ln w="0">
            <a:noFill/>
          </a:ln>
        </p:spPr>
      </p:pic>
      <p:pic>
        <p:nvPicPr>
          <p:cNvPr id="629" name="Picture 22" descr="C:\Documents and Settings\Kentaro Toyama\Local Settings\Temporary Internet Files\Content.IE5\PDM5SXMK\MCj04417340000[1].png"/>
          <p:cNvPicPr/>
          <p:nvPr/>
        </p:nvPicPr>
        <p:blipFill>
          <a:blip r:embed="rId6"/>
          <a:stretch/>
        </p:blipFill>
        <p:spPr>
          <a:xfrm>
            <a:off x="3733920" y="304920"/>
            <a:ext cx="914400" cy="914400"/>
          </a:xfrm>
          <a:prstGeom prst="rect">
            <a:avLst/>
          </a:prstGeom>
          <a:ln w="0">
            <a:noFill/>
          </a:ln>
        </p:spPr>
      </p:pic>
      <p:pic>
        <p:nvPicPr>
          <p:cNvPr id="630" name="Picture 31" descr="C:\Documents and Settings\Kentaro Toyama\Local Settings\Temporary Internet Files\Content.IE5\Z9M1WSOA\MCj04403370000[1].png"/>
          <p:cNvPicPr/>
          <p:nvPr/>
        </p:nvPicPr>
        <p:blipFill>
          <a:blip r:embed="rId7"/>
          <a:stretch/>
        </p:blipFill>
        <p:spPr>
          <a:xfrm>
            <a:off x="3581280" y="1905120"/>
            <a:ext cx="1067040" cy="576000"/>
          </a:xfrm>
          <a:prstGeom prst="rect">
            <a:avLst/>
          </a:prstGeom>
          <a:ln w="0">
            <a:noFill/>
          </a:ln>
        </p:spPr>
      </p:pic>
      <p:pic>
        <p:nvPicPr>
          <p:cNvPr id="631" name="Picture 34" descr="C:\Documents and Settings\Kentaro Toyama\Local Settings\Temporary Internet Files\Content.IE5\CKK1YRYI\MCj04398990000[1].wmf"/>
          <p:cNvPicPr/>
          <p:nvPr/>
        </p:nvPicPr>
        <p:blipFill>
          <a:blip r:embed="rId8"/>
          <a:stretch/>
        </p:blipFill>
        <p:spPr>
          <a:xfrm>
            <a:off x="3809880" y="1143000"/>
            <a:ext cx="677880" cy="762120"/>
          </a:xfrm>
          <a:prstGeom prst="rect">
            <a:avLst/>
          </a:prstGeom>
          <a:ln w="0">
            <a:noFill/>
          </a:ln>
        </p:spPr>
      </p:pic>
      <p:pic>
        <p:nvPicPr>
          <p:cNvPr id="632" name="Picture 35" descr="C:\Documents and Settings\Kentaro Toyama\Local Settings\Temporary Internet Files\Content.IE5\330UHI84\MCj04348790000[1].png"/>
          <p:cNvPicPr/>
          <p:nvPr/>
        </p:nvPicPr>
        <p:blipFill>
          <a:blip r:embed="rId9"/>
          <a:stretch/>
        </p:blipFill>
        <p:spPr>
          <a:xfrm>
            <a:off x="3048120" y="2286000"/>
            <a:ext cx="761760" cy="762120"/>
          </a:xfrm>
          <a:prstGeom prst="rect">
            <a:avLst/>
          </a:prstGeom>
          <a:ln w="0">
            <a:noFill/>
          </a:ln>
        </p:spPr>
      </p:pic>
      <p:grpSp>
        <p:nvGrpSpPr>
          <p:cNvPr id="633" name="Group 24"/>
          <p:cNvGrpSpPr/>
          <p:nvPr/>
        </p:nvGrpSpPr>
        <p:grpSpPr>
          <a:xfrm>
            <a:off x="4495680" y="1143000"/>
            <a:ext cx="762120" cy="1523880"/>
            <a:chOff x="4495680" y="1143000"/>
            <a:chExt cx="762120" cy="1523880"/>
          </a:xfrm>
        </p:grpSpPr>
        <p:sp>
          <p:nvSpPr>
            <p:cNvPr id="634" name="Oval 7"/>
            <p:cNvSpPr/>
            <p:nvPr/>
          </p:nvSpPr>
          <p:spPr>
            <a:xfrm>
              <a:off x="4647960" y="1143000"/>
              <a:ext cx="457200" cy="457200"/>
            </a:xfrm>
            <a:prstGeom prst="ellipse">
              <a:avLst/>
            </a:prstGeom>
            <a:noFill/>
            <a:ln w="50760">
              <a:solidFill>
                <a:srgbClr val="c59ee2"/>
              </a:solidFill>
              <a:miter/>
            </a:ln>
          </p:spPr>
          <p:style>
            <a:lnRef idx="0"/>
            <a:fillRef idx="0"/>
            <a:effectRef idx="0"/>
            <a:fontRef idx="minor"/>
          </p:style>
        </p:sp>
        <p:sp>
          <p:nvSpPr>
            <p:cNvPr id="635" name="Straight Connector 9"/>
            <p:cNvSpPr/>
            <p:nvPr/>
          </p:nvSpPr>
          <p:spPr>
            <a:xfrm>
              <a:off x="4876560" y="1600200"/>
              <a:ext cx="0" cy="609480"/>
            </a:xfrm>
            <a:prstGeom prst="line">
              <a:avLst/>
            </a:prstGeom>
            <a:ln w="50760">
              <a:solidFill>
                <a:srgbClr val="c59ee2"/>
              </a:solidFill>
              <a:miter/>
            </a:ln>
          </p:spPr>
          <p:style>
            <a:lnRef idx="0"/>
            <a:fillRef idx="0"/>
            <a:effectRef idx="0"/>
            <a:fontRef idx="minor"/>
          </p:style>
        </p:sp>
        <p:sp>
          <p:nvSpPr>
            <p:cNvPr id="636" name="Straight Connector 11"/>
            <p:cNvSpPr/>
            <p:nvPr/>
          </p:nvSpPr>
          <p:spPr>
            <a:xfrm>
              <a:off x="4495680" y="1828800"/>
              <a:ext cx="762120" cy="0"/>
            </a:xfrm>
            <a:prstGeom prst="line">
              <a:avLst/>
            </a:prstGeom>
            <a:ln w="50760">
              <a:solidFill>
                <a:srgbClr val="c59ee2"/>
              </a:solidFill>
              <a:miter/>
            </a:ln>
          </p:spPr>
          <p:style>
            <a:lnRef idx="0"/>
            <a:fillRef idx="0"/>
            <a:effectRef idx="0"/>
            <a:fontRef idx="minor"/>
          </p:style>
        </p:sp>
        <p:sp>
          <p:nvSpPr>
            <p:cNvPr id="637" name="Straight Connector 13"/>
            <p:cNvSpPr/>
            <p:nvPr/>
          </p:nvSpPr>
          <p:spPr>
            <a:xfrm flipH="1">
              <a:off x="4571280" y="2209680"/>
              <a:ext cx="304920" cy="457200"/>
            </a:xfrm>
            <a:prstGeom prst="line">
              <a:avLst/>
            </a:prstGeom>
            <a:ln w="50760">
              <a:solidFill>
                <a:srgbClr val="c59ee2"/>
              </a:solidFill>
              <a:miter/>
            </a:ln>
          </p:spPr>
          <p:style>
            <a:lnRef idx="0"/>
            <a:fillRef idx="0"/>
            <a:effectRef idx="0"/>
            <a:fontRef idx="minor"/>
          </p:style>
        </p:sp>
        <p:sp>
          <p:nvSpPr>
            <p:cNvPr id="638" name="Straight Connector 14"/>
            <p:cNvSpPr/>
            <p:nvPr/>
          </p:nvSpPr>
          <p:spPr>
            <a:xfrm>
              <a:off x="4875840" y="2209680"/>
              <a:ext cx="304920" cy="457200"/>
            </a:xfrm>
            <a:prstGeom prst="line">
              <a:avLst/>
            </a:prstGeom>
            <a:ln w="50760">
              <a:solidFill>
                <a:srgbClr val="c59ee2"/>
              </a:solidFill>
              <a:miter/>
            </a:ln>
          </p:spPr>
          <p:style>
            <a:lnRef idx="0"/>
            <a:fillRef idx="0"/>
            <a:effectRef idx="0"/>
            <a:fontRef idx="minor"/>
          </p:style>
        </p:sp>
      </p:grpSp>
      <p:grpSp>
        <p:nvGrpSpPr>
          <p:cNvPr id="639" name="Group 25"/>
          <p:cNvGrpSpPr/>
          <p:nvPr/>
        </p:nvGrpSpPr>
        <p:grpSpPr>
          <a:xfrm>
            <a:off x="4495680" y="4267080"/>
            <a:ext cx="762120" cy="1524240"/>
            <a:chOff x="4495680" y="4267080"/>
            <a:chExt cx="762120" cy="1524240"/>
          </a:xfrm>
        </p:grpSpPr>
        <p:sp>
          <p:nvSpPr>
            <p:cNvPr id="640" name="Oval 19"/>
            <p:cNvSpPr/>
            <p:nvPr/>
          </p:nvSpPr>
          <p:spPr>
            <a:xfrm>
              <a:off x="4647960" y="4267080"/>
              <a:ext cx="457200" cy="457200"/>
            </a:xfrm>
            <a:prstGeom prst="ellipse">
              <a:avLst/>
            </a:prstGeom>
            <a:noFill/>
            <a:ln w="50760">
              <a:solidFill>
                <a:srgbClr val="ffc000"/>
              </a:solidFill>
              <a:miter/>
            </a:ln>
          </p:spPr>
          <p:style>
            <a:lnRef idx="0"/>
            <a:fillRef idx="0"/>
            <a:effectRef idx="0"/>
            <a:fontRef idx="minor"/>
          </p:style>
        </p:sp>
        <p:sp>
          <p:nvSpPr>
            <p:cNvPr id="641" name="Straight Connector 20"/>
            <p:cNvSpPr/>
            <p:nvPr/>
          </p:nvSpPr>
          <p:spPr>
            <a:xfrm>
              <a:off x="4876560" y="4724280"/>
              <a:ext cx="0" cy="609480"/>
            </a:xfrm>
            <a:prstGeom prst="line">
              <a:avLst/>
            </a:prstGeom>
            <a:ln w="50760">
              <a:solidFill>
                <a:srgbClr val="ffc000"/>
              </a:solidFill>
              <a:miter/>
            </a:ln>
          </p:spPr>
          <p:style>
            <a:lnRef idx="0"/>
            <a:fillRef idx="0"/>
            <a:effectRef idx="0"/>
            <a:fontRef idx="minor"/>
          </p:style>
        </p:sp>
        <p:sp>
          <p:nvSpPr>
            <p:cNvPr id="642" name="Straight Connector 21"/>
            <p:cNvSpPr/>
            <p:nvPr/>
          </p:nvSpPr>
          <p:spPr>
            <a:xfrm>
              <a:off x="4495680" y="4952880"/>
              <a:ext cx="762120" cy="0"/>
            </a:xfrm>
            <a:prstGeom prst="line">
              <a:avLst/>
            </a:prstGeom>
            <a:ln w="50760">
              <a:solidFill>
                <a:srgbClr val="ffc000"/>
              </a:solidFill>
              <a:miter/>
            </a:ln>
          </p:spPr>
          <p:style>
            <a:lnRef idx="0"/>
            <a:fillRef idx="0"/>
            <a:effectRef idx="0"/>
            <a:fontRef idx="minor"/>
          </p:style>
        </p:sp>
        <p:sp>
          <p:nvSpPr>
            <p:cNvPr id="643" name="Straight Connector 22"/>
            <p:cNvSpPr/>
            <p:nvPr/>
          </p:nvSpPr>
          <p:spPr>
            <a:xfrm flipH="1">
              <a:off x="4571280" y="5334120"/>
              <a:ext cx="304920" cy="457200"/>
            </a:xfrm>
            <a:prstGeom prst="line">
              <a:avLst/>
            </a:prstGeom>
            <a:ln w="50760">
              <a:solidFill>
                <a:srgbClr val="ffc000"/>
              </a:solidFill>
              <a:miter/>
            </a:ln>
          </p:spPr>
          <p:style>
            <a:lnRef idx="0"/>
            <a:fillRef idx="0"/>
            <a:effectRef idx="0"/>
            <a:fontRef idx="minor"/>
          </p:style>
        </p:sp>
        <p:sp>
          <p:nvSpPr>
            <p:cNvPr id="644" name="Straight Connector 23"/>
            <p:cNvSpPr/>
            <p:nvPr/>
          </p:nvSpPr>
          <p:spPr>
            <a:xfrm>
              <a:off x="4875840" y="5334120"/>
              <a:ext cx="304920" cy="457200"/>
            </a:xfrm>
            <a:prstGeom prst="line">
              <a:avLst/>
            </a:prstGeom>
            <a:ln w="50760">
              <a:solidFill>
                <a:srgbClr val="ffc000"/>
              </a:solidFill>
              <a:miter/>
            </a:ln>
          </p:spPr>
          <p:style>
            <a:lnRef idx="0"/>
            <a:fillRef idx="0"/>
            <a:effectRef idx="0"/>
            <a:fontRef idx="minor"/>
          </p:style>
        </p:sp>
      </p:grpSp>
      <p:pic>
        <p:nvPicPr>
          <p:cNvPr id="645" name="Picture 20" descr="C:\Documents and Settings\Kentaro Toyama\Local Settings\Temporary Internet Files\Content.IE5\S1IC28NE\MCj04413140000[1].png"/>
          <p:cNvPicPr/>
          <p:nvPr/>
        </p:nvPicPr>
        <p:blipFill>
          <a:blip r:embed="rId10"/>
          <a:stretch/>
        </p:blipFill>
        <p:spPr>
          <a:xfrm>
            <a:off x="3048120" y="838080"/>
            <a:ext cx="761760" cy="762120"/>
          </a:xfrm>
          <a:prstGeom prst="rect">
            <a:avLst/>
          </a:prstGeom>
          <a:ln w="0">
            <a:noFill/>
          </a:ln>
        </p:spPr>
      </p:pic>
      <p:pic>
        <p:nvPicPr>
          <p:cNvPr id="646" name="Picture 21" descr="C:\Documents and Settings\Kentaro Toyama\Local Settings\Temporary Internet Files\Content.IE5\PDM5SXMK\MCHM00376_0000[1].wmf"/>
          <p:cNvPicPr/>
          <p:nvPr/>
        </p:nvPicPr>
        <p:blipFill>
          <a:blip r:embed="rId11"/>
          <a:stretch/>
        </p:blipFill>
        <p:spPr>
          <a:xfrm>
            <a:off x="2971800" y="1676520"/>
            <a:ext cx="574560" cy="609480"/>
          </a:xfrm>
          <a:prstGeom prst="rect">
            <a:avLst/>
          </a:prstGeom>
          <a:ln w="0">
            <a:noFill/>
          </a:ln>
        </p:spPr>
      </p:pic>
      <p:pic>
        <p:nvPicPr>
          <p:cNvPr id="647" name="Picture 22" descr="C:\Documents and Settings\Kentaro Toyama\Local Settings\Temporary Internet Files\Content.IE5\PDM5SXMK\MCj04417340000[1].png"/>
          <p:cNvPicPr/>
          <p:nvPr/>
        </p:nvPicPr>
        <p:blipFill>
          <a:blip r:embed="rId12"/>
          <a:stretch/>
        </p:blipFill>
        <p:spPr>
          <a:xfrm>
            <a:off x="3733920" y="304920"/>
            <a:ext cx="914400" cy="914400"/>
          </a:xfrm>
          <a:prstGeom prst="rect">
            <a:avLst/>
          </a:prstGeom>
          <a:ln w="0">
            <a:noFill/>
          </a:ln>
        </p:spPr>
      </p:pic>
      <p:pic>
        <p:nvPicPr>
          <p:cNvPr id="648" name="Picture 31" descr="C:\Documents and Settings\Kentaro Toyama\Local Settings\Temporary Internet Files\Content.IE5\Z9M1WSOA\MCj04403370000[1].png"/>
          <p:cNvPicPr/>
          <p:nvPr/>
        </p:nvPicPr>
        <p:blipFill>
          <a:blip r:embed="rId13"/>
          <a:stretch/>
        </p:blipFill>
        <p:spPr>
          <a:xfrm>
            <a:off x="3581280" y="1905120"/>
            <a:ext cx="1067040" cy="576000"/>
          </a:xfrm>
          <a:prstGeom prst="rect">
            <a:avLst/>
          </a:prstGeom>
          <a:ln w="0">
            <a:noFill/>
          </a:ln>
        </p:spPr>
      </p:pic>
      <p:pic>
        <p:nvPicPr>
          <p:cNvPr id="649" name="Picture 34" descr="C:\Documents and Settings\Kentaro Toyama\Local Settings\Temporary Internet Files\Content.IE5\CKK1YRYI\MCj04398990000[1].wmf"/>
          <p:cNvPicPr/>
          <p:nvPr/>
        </p:nvPicPr>
        <p:blipFill>
          <a:blip r:embed="rId14"/>
          <a:stretch/>
        </p:blipFill>
        <p:spPr>
          <a:xfrm>
            <a:off x="3809880" y="1143000"/>
            <a:ext cx="677880" cy="762120"/>
          </a:xfrm>
          <a:prstGeom prst="rect">
            <a:avLst/>
          </a:prstGeom>
          <a:ln w="0">
            <a:noFill/>
          </a:ln>
        </p:spPr>
      </p:pic>
      <p:pic>
        <p:nvPicPr>
          <p:cNvPr id="650" name="Picture 35" descr="C:\Documents and Settings\Kentaro Toyama\Local Settings\Temporary Internet Files\Content.IE5\330UHI84\MCj04348790000[1].png"/>
          <p:cNvPicPr/>
          <p:nvPr/>
        </p:nvPicPr>
        <p:blipFill>
          <a:blip r:embed="rId15"/>
          <a:stretch/>
        </p:blipFill>
        <p:spPr>
          <a:xfrm>
            <a:off x="3048120" y="2286000"/>
            <a:ext cx="761760" cy="762120"/>
          </a:xfrm>
          <a:prstGeom prst="rect">
            <a:avLst/>
          </a:prstGeom>
          <a:ln w="0">
            <a:noFill/>
          </a:ln>
        </p:spPr>
      </p:pic>
      <p:pic>
        <p:nvPicPr>
          <p:cNvPr id="651" name="Picture 6" descr="C:\Documents and Settings\Kentaro Toyama\Local Settings\Temporary Internet Files\Content.IE5\YTQFASCU\MC900353123[1].wmf"/>
          <p:cNvPicPr/>
          <p:nvPr/>
        </p:nvPicPr>
        <p:blipFill>
          <a:blip r:embed="rId16"/>
          <a:stretch/>
        </p:blipFill>
        <p:spPr>
          <a:xfrm flipH="1">
            <a:off x="5257800" y="2535120"/>
            <a:ext cx="3124080" cy="2479680"/>
          </a:xfrm>
          <a:prstGeom prst="rect">
            <a:avLst/>
          </a:prstGeom>
          <a:ln w="0">
            <a:noFill/>
          </a:ln>
        </p:spPr>
      </p:pic>
      <p:pic>
        <p:nvPicPr>
          <p:cNvPr id="652" name="Picture 8" descr="C:\Documents and Settings\Kentaro Toyama\Local Settings\Temporary Internet Files\Content.IE5\YTQFASCU\MC900353405[1].wmf"/>
          <p:cNvPicPr/>
          <p:nvPr/>
        </p:nvPicPr>
        <p:blipFill>
          <a:blip r:embed="rId17"/>
          <a:stretch/>
        </p:blipFill>
        <p:spPr>
          <a:xfrm>
            <a:off x="5181480" y="4191120"/>
            <a:ext cx="966960" cy="985680"/>
          </a:xfrm>
          <a:prstGeom prst="rect">
            <a:avLst/>
          </a:prstGeom>
          <a:ln w="0">
            <a:noFill/>
          </a:ln>
        </p:spPr>
      </p:pic>
      <p:pic>
        <p:nvPicPr>
          <p:cNvPr id="653" name="Picture 9" descr="C:\Documents and Settings\Kentaro Toyama\Local Settings\Temporary Internet Files\Content.IE5\3EPTL70Q\MC900279496[1].wmf"/>
          <p:cNvPicPr/>
          <p:nvPr/>
        </p:nvPicPr>
        <p:blipFill>
          <a:blip r:embed="rId18"/>
          <a:stretch/>
        </p:blipFill>
        <p:spPr>
          <a:xfrm>
            <a:off x="5257800" y="4952880"/>
            <a:ext cx="1284120" cy="1057320"/>
          </a:xfrm>
          <a:prstGeom prst="rect">
            <a:avLst/>
          </a:prstGeom>
          <a:ln w="0">
            <a:noFill/>
          </a:ln>
        </p:spPr>
      </p:pic>
      <p:pic>
        <p:nvPicPr>
          <p:cNvPr id="654" name="Picture 7" descr="C:\Documents and Settings\Kentaro Toyama\Local Settings\Temporary Internet Files\Content.IE5\M0H4XPMO\MC900322623[1].wmf"/>
          <p:cNvPicPr/>
          <p:nvPr/>
        </p:nvPicPr>
        <p:blipFill>
          <a:blip r:embed="rId19"/>
          <a:stretch/>
        </p:blipFill>
        <p:spPr>
          <a:xfrm>
            <a:off x="5943600" y="4267080"/>
            <a:ext cx="1389240" cy="1095480"/>
          </a:xfrm>
          <a:prstGeom prst="rect">
            <a:avLst/>
          </a:prstGeom>
          <a:ln w="0">
            <a:noFill/>
          </a:ln>
        </p:spPr>
      </p:pic>
      <p:pic>
        <p:nvPicPr>
          <p:cNvPr id="655" name="Picture 12" descr="C:\Documents and Settings\Kentaro Toyama\Local Settings\Temporary Internet Files\Content.IE5\YTQFASCU\MC900358107[1].wmf"/>
          <p:cNvPicPr/>
          <p:nvPr/>
        </p:nvPicPr>
        <p:blipFill>
          <a:blip r:embed="rId20"/>
          <a:stretch/>
        </p:blipFill>
        <p:spPr>
          <a:xfrm rot="10800000">
            <a:off x="7695720" y="3200040"/>
            <a:ext cx="932040" cy="1228680"/>
          </a:xfrm>
          <a:prstGeom prst="rect">
            <a:avLst/>
          </a:prstGeom>
          <a:ln w="0">
            <a:noFill/>
          </a:ln>
        </p:spPr>
      </p:pic>
      <p:pic>
        <p:nvPicPr>
          <p:cNvPr id="656" name="Picture 14" descr="C:\Documents and Settings\Kentaro Toyama\Local Settings\Temporary Internet Files\Content.IE5\YTQFASCU\MC900241567[1].wmf"/>
          <p:cNvPicPr/>
          <p:nvPr/>
        </p:nvPicPr>
        <p:blipFill>
          <a:blip r:embed="rId21"/>
          <a:stretch/>
        </p:blipFill>
        <p:spPr>
          <a:xfrm rot="10800000">
            <a:off x="7543800" y="4800240"/>
            <a:ext cx="1092240" cy="1120680"/>
          </a:xfrm>
          <a:prstGeom prst="rect">
            <a:avLst/>
          </a:prstGeom>
          <a:ln w="0">
            <a:noFill/>
          </a:ln>
        </p:spPr>
      </p:pic>
      <p:pic>
        <p:nvPicPr>
          <p:cNvPr id="657" name="Picture 16" descr="C:\Documents and Settings\Kentaro Toyama\Local Settings\Temporary Internet Files\Content.IE5\3EPTL70Q\MC900030063[1].wmf"/>
          <p:cNvPicPr/>
          <p:nvPr/>
        </p:nvPicPr>
        <p:blipFill>
          <a:blip r:embed="rId22"/>
          <a:stretch/>
        </p:blipFill>
        <p:spPr>
          <a:xfrm rot="5652600">
            <a:off x="7781400" y="2209320"/>
            <a:ext cx="1268280" cy="1366920"/>
          </a:xfrm>
          <a:prstGeom prst="rect">
            <a:avLst/>
          </a:prstGeom>
          <a:ln w="0">
            <a:noFill/>
          </a:ln>
        </p:spPr>
      </p:pic>
      <p:pic>
        <p:nvPicPr>
          <p:cNvPr id="658" name="Picture 17" descr="C:\Documents and Settings\Kentaro Toyama\Local Settings\Temporary Internet Files\Content.IE5\YTQFASCU\MC900018339[1].wmf"/>
          <p:cNvPicPr/>
          <p:nvPr/>
        </p:nvPicPr>
        <p:blipFill>
          <a:blip r:embed="rId23"/>
          <a:stretch/>
        </p:blipFill>
        <p:spPr>
          <a:xfrm>
            <a:off x="5638680" y="3657600"/>
            <a:ext cx="1143000" cy="1076400"/>
          </a:xfrm>
          <a:prstGeom prst="rect">
            <a:avLst/>
          </a:prstGeom>
          <a:ln w="0">
            <a:noFill/>
          </a:ln>
        </p:spPr>
      </p:pic>
    </p:spTree>
  </p:cSld>
  <p:transition>
    <p:wipe dir="r"/>
  </p:transition>
  <p:timing>
    <p:tnLst>
      <p:par>
        <p:cTn id="406" dur="indefinite" restart="never" nodeType="tmRoot">
          <p:childTnLst>
            <p:seq>
              <p:cTn id="407" dur="indefinite" nodeType="mainSeq">
                <p:childTnLst>
                  <p:par>
                    <p:cTn id="408" fill="hold">
                      <p:stCondLst>
                        <p:cond delay="indefinite"/>
                      </p:stCondLst>
                      <p:childTnLst>
                        <p:par>
                          <p:cTn id="409" fill="hold">
                            <p:stCondLst>
                              <p:cond delay="0"/>
                            </p:stCondLst>
                            <p:childTnLst>
                              <p:par>
                                <p:cTn id="410" nodeType="clickEffect" fill="hold" presetClass="entr" presetID="1">
                                  <p:stCondLst>
                                    <p:cond delay="0"/>
                                  </p:stCondLst>
                                  <p:childTnLst>
                                    <p:set>
                                      <p:cBhvr>
                                        <p:cTn id="411" dur="1" fill="hold">
                                          <p:stCondLst>
                                            <p:cond delay="0"/>
                                          </p:stCondLst>
                                        </p:cTn>
                                        <p:tgtEl>
                                          <p:spTgt spid="651"/>
                                        </p:tgtEl>
                                        <p:attrNameLst>
                                          <p:attrName>style.visibility</p:attrName>
                                        </p:attrNameLst>
                                      </p:cBhvr>
                                      <p:to>
                                        <p:strVal val="visible"/>
                                      </p:to>
                                    </p:set>
                                  </p:childTnLst>
                                </p:cTn>
                              </p:par>
                            </p:childTnLst>
                          </p:cTn>
                        </p:par>
                      </p:childTnLst>
                    </p:cTn>
                  </p:par>
                  <p:par>
                    <p:cTn id="412" fill="hold">
                      <p:stCondLst>
                        <p:cond delay="indefinite"/>
                      </p:stCondLst>
                      <p:childTnLst>
                        <p:par>
                          <p:cTn id="413" fill="hold">
                            <p:stCondLst>
                              <p:cond delay="0"/>
                            </p:stCondLst>
                            <p:childTnLst>
                              <p:par>
                                <p:cTn id="414" nodeType="clickEffect" fill="hold" presetClass="entr" presetID="1">
                                  <p:stCondLst>
                                    <p:cond delay="0"/>
                                  </p:stCondLst>
                                  <p:childTnLst>
                                    <p:set>
                                      <p:cBhvr>
                                        <p:cTn id="415" dur="1" fill="hold">
                                          <p:stCondLst>
                                            <p:cond delay="0"/>
                                          </p:stCondLst>
                                        </p:cTn>
                                        <p:tgtEl>
                                          <p:spTgt spid="624"/>
                                        </p:tgtEl>
                                        <p:attrNameLst>
                                          <p:attrName>style.visibility</p:attrName>
                                        </p:attrNameLst>
                                      </p:cBhvr>
                                      <p:to>
                                        <p:strVal val="visible"/>
                                      </p:to>
                                    </p:set>
                                  </p:childTnLst>
                                </p:cTn>
                              </p:par>
                            </p:childTnLst>
                          </p:cTn>
                        </p:par>
                        <p:par>
                          <p:cTn id="416" fill="hold">
                            <p:stCondLst>
                              <p:cond delay="0"/>
                            </p:stCondLst>
                            <p:childTnLst>
                              <p:par>
                                <p:cTn id="417" nodeType="afterEffect" fill="hold" presetClass="entr" presetID="1">
                                  <p:stCondLst>
                                    <p:cond delay="200"/>
                                  </p:stCondLst>
                                  <p:childTnLst>
                                    <p:set>
                                      <p:cBhvr>
                                        <p:cTn id="418" dur="1" fill="hold">
                                          <p:stCondLst>
                                            <p:cond delay="0"/>
                                          </p:stCondLst>
                                        </p:cTn>
                                        <p:tgtEl>
                                          <p:spTgt spid="653"/>
                                        </p:tgtEl>
                                        <p:attrNameLst>
                                          <p:attrName>style.visibility</p:attrName>
                                        </p:attrNameLst>
                                      </p:cBhvr>
                                      <p:to>
                                        <p:strVal val="visible"/>
                                      </p:to>
                                    </p:set>
                                  </p:childTnLst>
                                </p:cTn>
                              </p:par>
                            </p:childTnLst>
                          </p:cTn>
                        </p:par>
                        <p:par>
                          <p:cTn id="419" fill="hold">
                            <p:stCondLst>
                              <p:cond delay="200"/>
                            </p:stCondLst>
                            <p:childTnLst>
                              <p:par>
                                <p:cTn id="420" nodeType="afterEffect" fill="hold" presetClass="entr" presetID="1">
                                  <p:stCondLst>
                                    <p:cond delay="200"/>
                                  </p:stCondLst>
                                  <p:childTnLst>
                                    <p:set>
                                      <p:cBhvr>
                                        <p:cTn id="421" dur="1" fill="hold">
                                          <p:stCondLst>
                                            <p:cond delay="0"/>
                                          </p:stCondLst>
                                        </p:cTn>
                                        <p:tgtEl>
                                          <p:spTgt spid="655"/>
                                        </p:tgtEl>
                                        <p:attrNameLst>
                                          <p:attrName>style.visibility</p:attrName>
                                        </p:attrNameLst>
                                      </p:cBhvr>
                                      <p:to>
                                        <p:strVal val="visible"/>
                                      </p:to>
                                    </p:set>
                                  </p:childTnLst>
                                </p:cTn>
                              </p:par>
                            </p:childTnLst>
                          </p:cTn>
                        </p:par>
                        <p:par>
                          <p:cTn id="422" fill="hold">
                            <p:stCondLst>
                              <p:cond delay="400"/>
                            </p:stCondLst>
                            <p:childTnLst>
                              <p:par>
                                <p:cTn id="423" nodeType="afterEffect" fill="hold" presetClass="entr" presetID="1">
                                  <p:stCondLst>
                                    <p:cond delay="200"/>
                                  </p:stCondLst>
                                  <p:childTnLst>
                                    <p:set>
                                      <p:cBhvr>
                                        <p:cTn id="424" dur="1" fill="hold">
                                          <p:stCondLst>
                                            <p:cond delay="0"/>
                                          </p:stCondLst>
                                        </p:cTn>
                                        <p:tgtEl>
                                          <p:spTgt spid="654"/>
                                        </p:tgtEl>
                                        <p:attrNameLst>
                                          <p:attrName>style.visibility</p:attrName>
                                        </p:attrNameLst>
                                      </p:cBhvr>
                                      <p:to>
                                        <p:strVal val="visible"/>
                                      </p:to>
                                    </p:set>
                                  </p:childTnLst>
                                </p:cTn>
                              </p:par>
                            </p:childTnLst>
                          </p:cTn>
                        </p:par>
                        <p:par>
                          <p:cTn id="425" fill="hold">
                            <p:stCondLst>
                              <p:cond delay="600"/>
                            </p:stCondLst>
                            <p:childTnLst>
                              <p:par>
                                <p:cTn id="426" nodeType="afterEffect" fill="hold" presetClass="entr" presetID="1">
                                  <p:stCondLst>
                                    <p:cond delay="100"/>
                                  </p:stCondLst>
                                  <p:childTnLst>
                                    <p:set>
                                      <p:cBhvr>
                                        <p:cTn id="427" dur="1" fill="hold">
                                          <p:stCondLst>
                                            <p:cond delay="0"/>
                                          </p:stCondLst>
                                        </p:cTn>
                                        <p:tgtEl>
                                          <p:spTgt spid="652"/>
                                        </p:tgtEl>
                                        <p:attrNameLst>
                                          <p:attrName>style.visibility</p:attrName>
                                        </p:attrNameLst>
                                      </p:cBhvr>
                                      <p:to>
                                        <p:strVal val="visible"/>
                                      </p:to>
                                    </p:set>
                                  </p:childTnLst>
                                </p:cTn>
                              </p:par>
                            </p:childTnLst>
                          </p:cTn>
                        </p:par>
                        <p:par>
                          <p:cTn id="428" fill="hold">
                            <p:stCondLst>
                              <p:cond delay="700"/>
                            </p:stCondLst>
                            <p:childTnLst>
                              <p:par>
                                <p:cTn id="429" nodeType="afterEffect" fill="hold" presetClass="entr" presetID="1">
                                  <p:stCondLst>
                                    <p:cond delay="100"/>
                                  </p:stCondLst>
                                  <p:childTnLst>
                                    <p:set>
                                      <p:cBhvr>
                                        <p:cTn id="430" dur="1" fill="hold">
                                          <p:stCondLst>
                                            <p:cond delay="0"/>
                                          </p:stCondLst>
                                        </p:cTn>
                                        <p:tgtEl>
                                          <p:spTgt spid="658"/>
                                        </p:tgtEl>
                                        <p:attrNameLst>
                                          <p:attrName>style.visibility</p:attrName>
                                        </p:attrNameLst>
                                      </p:cBhvr>
                                      <p:to>
                                        <p:strVal val="visible"/>
                                      </p:to>
                                    </p:set>
                                  </p:childTnLst>
                                </p:cTn>
                              </p:par>
                            </p:childTnLst>
                          </p:cTn>
                        </p:par>
                        <p:par>
                          <p:cTn id="431" fill="hold">
                            <p:stCondLst>
                              <p:cond delay="800"/>
                            </p:stCondLst>
                            <p:childTnLst>
                              <p:par>
                                <p:cTn id="432" nodeType="afterEffect" fill="hold" presetClass="entr" presetID="1">
                                  <p:stCondLst>
                                    <p:cond delay="100"/>
                                  </p:stCondLst>
                                  <p:childTnLst>
                                    <p:set>
                                      <p:cBhvr>
                                        <p:cTn id="433" dur="1" fill="hold">
                                          <p:stCondLst>
                                            <p:cond delay="0"/>
                                          </p:stCondLst>
                                        </p:cTn>
                                        <p:tgtEl>
                                          <p:spTgt spid="657"/>
                                        </p:tgtEl>
                                        <p:attrNameLst>
                                          <p:attrName>style.visibility</p:attrName>
                                        </p:attrNameLst>
                                      </p:cBhvr>
                                      <p:to>
                                        <p:strVal val="visible"/>
                                      </p:to>
                                    </p:set>
                                  </p:childTnLst>
                                </p:cTn>
                              </p:par>
                            </p:childTnLst>
                          </p:cTn>
                        </p:par>
                        <p:par>
                          <p:cTn id="434" fill="hold">
                            <p:stCondLst>
                              <p:cond delay="900"/>
                            </p:stCondLst>
                            <p:childTnLst>
                              <p:par>
                                <p:cTn id="435" nodeType="afterEffect" fill="hold" presetClass="entr" presetID="1">
                                  <p:stCondLst>
                                    <p:cond delay="700"/>
                                  </p:stCondLst>
                                  <p:childTnLst>
                                    <p:set>
                                      <p:cBhvr>
                                        <p:cTn id="436" dur="1" fill="hold">
                                          <p:stCondLst>
                                            <p:cond delay="0"/>
                                          </p:stCondLst>
                                        </p:cTn>
                                        <p:tgtEl>
                                          <p:spTgt spid="656"/>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nodeType="clickEffect" fill="hold" presetClass="exit" presetID="1">
                                  <p:stCondLst>
                                    <p:cond delay="0"/>
                                  </p:stCondLst>
                                  <p:childTnLst>
                                    <p:set>
                                      <p:cBhvr>
                                        <p:cTn id="440" dur="1" fill="hold">
                                          <p:stCondLst>
                                            <p:cond delay="0"/>
                                          </p:stCondLst>
                                        </p:cTn>
                                        <p:tgtEl>
                                          <p:spTgt spid="624"/>
                                        </p:tgtEl>
                                        <p:attrNameLst>
                                          <p:attrName>style.visibility</p:attrName>
                                        </p:attrNameLst>
                                      </p:cBhvr>
                                      <p:to>
                                        <p:strVal val="hidden"/>
                                      </p:to>
                                    </p:set>
                                  </p:childTnLst>
                                </p:cTn>
                              </p:par>
                              <p:par>
                                <p:cTn id="441" nodeType="withEffect" fill="hold" presetClass="exit" presetID="1">
                                  <p:stCondLst>
                                    <p:cond delay="0"/>
                                  </p:stCondLst>
                                  <p:childTnLst>
                                    <p:set>
                                      <p:cBhvr>
                                        <p:cTn id="442" dur="1" fill="hold">
                                          <p:stCondLst>
                                            <p:cond delay="0"/>
                                          </p:stCondLst>
                                        </p:cTn>
                                        <p:tgtEl>
                                          <p:spTgt spid="651"/>
                                        </p:tgtEl>
                                        <p:attrNameLst>
                                          <p:attrName>style.visibility</p:attrName>
                                        </p:attrNameLst>
                                      </p:cBhvr>
                                      <p:to>
                                        <p:strVal val="hidden"/>
                                      </p:to>
                                    </p:set>
                                  </p:childTnLst>
                                </p:cTn>
                              </p:par>
                              <p:par>
                                <p:cTn id="443" nodeType="withEffect" fill="hold" presetClass="exit" presetID="1">
                                  <p:stCondLst>
                                    <p:cond delay="0"/>
                                  </p:stCondLst>
                                  <p:childTnLst>
                                    <p:set>
                                      <p:cBhvr>
                                        <p:cTn id="444" dur="1" fill="hold">
                                          <p:stCondLst>
                                            <p:cond delay="0"/>
                                          </p:stCondLst>
                                        </p:cTn>
                                        <p:tgtEl>
                                          <p:spTgt spid="652"/>
                                        </p:tgtEl>
                                        <p:attrNameLst>
                                          <p:attrName>style.visibility</p:attrName>
                                        </p:attrNameLst>
                                      </p:cBhvr>
                                      <p:to>
                                        <p:strVal val="hidden"/>
                                      </p:to>
                                    </p:set>
                                  </p:childTnLst>
                                </p:cTn>
                              </p:par>
                              <p:par>
                                <p:cTn id="445" nodeType="withEffect" fill="hold" presetClass="exit" presetID="1">
                                  <p:stCondLst>
                                    <p:cond delay="0"/>
                                  </p:stCondLst>
                                  <p:childTnLst>
                                    <p:set>
                                      <p:cBhvr>
                                        <p:cTn id="446" dur="1" fill="hold">
                                          <p:stCondLst>
                                            <p:cond delay="0"/>
                                          </p:stCondLst>
                                        </p:cTn>
                                        <p:tgtEl>
                                          <p:spTgt spid="653"/>
                                        </p:tgtEl>
                                        <p:attrNameLst>
                                          <p:attrName>style.visibility</p:attrName>
                                        </p:attrNameLst>
                                      </p:cBhvr>
                                      <p:to>
                                        <p:strVal val="hidden"/>
                                      </p:to>
                                    </p:set>
                                  </p:childTnLst>
                                </p:cTn>
                              </p:par>
                              <p:par>
                                <p:cTn id="447" nodeType="withEffect" fill="hold" presetClass="exit" presetID="1">
                                  <p:stCondLst>
                                    <p:cond delay="0"/>
                                  </p:stCondLst>
                                  <p:childTnLst>
                                    <p:set>
                                      <p:cBhvr>
                                        <p:cTn id="448" dur="1" fill="hold">
                                          <p:stCondLst>
                                            <p:cond delay="0"/>
                                          </p:stCondLst>
                                        </p:cTn>
                                        <p:tgtEl>
                                          <p:spTgt spid="654"/>
                                        </p:tgtEl>
                                        <p:attrNameLst>
                                          <p:attrName>style.visibility</p:attrName>
                                        </p:attrNameLst>
                                      </p:cBhvr>
                                      <p:to>
                                        <p:strVal val="hidden"/>
                                      </p:to>
                                    </p:set>
                                  </p:childTnLst>
                                </p:cTn>
                              </p:par>
                              <p:par>
                                <p:cTn id="449" nodeType="withEffect" fill="hold" presetClass="exit" presetID="1">
                                  <p:stCondLst>
                                    <p:cond delay="0"/>
                                  </p:stCondLst>
                                  <p:childTnLst>
                                    <p:set>
                                      <p:cBhvr>
                                        <p:cTn id="450" dur="1" fill="hold">
                                          <p:stCondLst>
                                            <p:cond delay="0"/>
                                          </p:stCondLst>
                                        </p:cTn>
                                        <p:tgtEl>
                                          <p:spTgt spid="655"/>
                                        </p:tgtEl>
                                        <p:attrNameLst>
                                          <p:attrName>style.visibility</p:attrName>
                                        </p:attrNameLst>
                                      </p:cBhvr>
                                      <p:to>
                                        <p:strVal val="hidden"/>
                                      </p:to>
                                    </p:set>
                                  </p:childTnLst>
                                </p:cTn>
                              </p:par>
                              <p:par>
                                <p:cTn id="451" nodeType="withEffect" fill="hold" presetClass="exit" presetID="1">
                                  <p:stCondLst>
                                    <p:cond delay="0"/>
                                  </p:stCondLst>
                                  <p:childTnLst>
                                    <p:set>
                                      <p:cBhvr>
                                        <p:cTn id="452" dur="1" fill="hold">
                                          <p:stCondLst>
                                            <p:cond delay="0"/>
                                          </p:stCondLst>
                                        </p:cTn>
                                        <p:tgtEl>
                                          <p:spTgt spid="656"/>
                                        </p:tgtEl>
                                        <p:attrNameLst>
                                          <p:attrName>style.visibility</p:attrName>
                                        </p:attrNameLst>
                                      </p:cBhvr>
                                      <p:to>
                                        <p:strVal val="hidden"/>
                                      </p:to>
                                    </p:set>
                                  </p:childTnLst>
                                </p:cTn>
                              </p:par>
                              <p:par>
                                <p:cTn id="453" nodeType="withEffect" fill="hold" presetClass="exit" presetID="1">
                                  <p:stCondLst>
                                    <p:cond delay="0"/>
                                  </p:stCondLst>
                                  <p:childTnLst>
                                    <p:set>
                                      <p:cBhvr>
                                        <p:cTn id="454" dur="1" fill="hold">
                                          <p:stCondLst>
                                            <p:cond delay="0"/>
                                          </p:stCondLst>
                                        </p:cTn>
                                        <p:tgtEl>
                                          <p:spTgt spid="658"/>
                                        </p:tgtEl>
                                        <p:attrNameLst>
                                          <p:attrName>style.visibility</p:attrName>
                                        </p:attrNameLst>
                                      </p:cBhvr>
                                      <p:to>
                                        <p:strVal val="hidden"/>
                                      </p:to>
                                    </p:set>
                                  </p:childTnLst>
                                </p:cTn>
                              </p:par>
                              <p:par>
                                <p:cTn id="455" nodeType="withEffect" fill="hold" presetClass="exit" presetID="1">
                                  <p:stCondLst>
                                    <p:cond delay="0"/>
                                  </p:stCondLst>
                                  <p:childTnLst>
                                    <p:set>
                                      <p:cBhvr>
                                        <p:cTn id="456" dur="1" fill="hold">
                                          <p:stCondLst>
                                            <p:cond delay="0"/>
                                          </p:stCondLst>
                                        </p:cTn>
                                        <p:tgtEl>
                                          <p:spTgt spid="657"/>
                                        </p:tgtEl>
                                        <p:attrNameLst>
                                          <p:attrName>style.visibility</p:attrName>
                                        </p:attrNameLst>
                                      </p:cBhvr>
                                      <p:to>
                                        <p:strVal val="hidden"/>
                                      </p:to>
                                    </p:set>
                                  </p:childTnLst>
                                </p:cTn>
                              </p:par>
                              <p:par>
                                <p:cTn id="457" nodeType="withEffect" fill="hold" presetClass="path" presetID="42">
                                  <p:stCondLst>
                                    <p:cond delay="0"/>
                                  </p:stCondLst>
                                  <p:childTnLst>
                                    <p:animMotion origin="layout" path="M 5.55112E-017 2.22222E-006 L 5.55112E-017 0.42222 E">
                                      <p:cBhvr>
                                        <p:cTn id="458" dur="2000" fill="hold"/>
                                        <p:tgtEl>
                                          <p:spTgt spid="627"/>
                                        </p:tgtEl>
                                      </p:cBhvr>
                                    </p:animMotion>
                                  </p:childTnLst>
                                </p:cTn>
                              </p:par>
                              <p:par>
                                <p:cTn id="459" nodeType="withEffect" fill="hold" presetClass="path" presetID="42">
                                  <p:stCondLst>
                                    <p:cond delay="0"/>
                                  </p:stCondLst>
                                  <p:childTnLst>
                                    <p:animMotion origin="layout" path="M -2.77778E-007 1.11111E-006 L -2.77778E-007 0.42222 E">
                                      <p:cBhvr>
                                        <p:cTn id="460" dur="2000" fill="hold"/>
                                        <p:tgtEl>
                                          <p:spTgt spid="628"/>
                                        </p:tgtEl>
                                      </p:cBhvr>
                                    </p:animMotion>
                                  </p:childTnLst>
                                </p:cTn>
                              </p:par>
                              <p:par>
                                <p:cTn id="461" nodeType="withEffect" fill="hold" presetClass="path" presetID="42">
                                  <p:stCondLst>
                                    <p:cond delay="0"/>
                                  </p:stCondLst>
                                  <p:childTnLst>
                                    <p:animMotion origin="layout" path="M -3.33333E-006 -1.11111E-006 L -3.33333E-006 0.43333 E">
                                      <p:cBhvr>
                                        <p:cTn id="462" dur="2000" fill="hold"/>
                                        <p:tgtEl>
                                          <p:spTgt spid="629"/>
                                        </p:tgtEl>
                                      </p:cBhvr>
                                    </p:animMotion>
                                  </p:childTnLst>
                                </p:cTn>
                              </p:par>
                              <p:par>
                                <p:cTn id="463" nodeType="withEffect" fill="hold" presetClass="path" presetID="42">
                                  <p:stCondLst>
                                    <p:cond delay="0"/>
                                  </p:stCondLst>
                                  <p:childTnLst>
                                    <p:animMotion origin="layout" path="M 0 -2.22222E-006 L 0 0.45556 E">
                                      <p:cBhvr>
                                        <p:cTn id="464" dur="2000" fill="hold"/>
                                        <p:tgtEl>
                                          <p:spTgt spid="625"/>
                                        </p:tgtEl>
                                      </p:cBhvr>
                                    </p:animMotion>
                                  </p:childTnLst>
                                </p:cTn>
                              </p:par>
                              <p:par>
                                <p:cTn id="465" nodeType="withEffect" fill="hold" presetClass="path" presetID="42">
                                  <p:stCondLst>
                                    <p:cond delay="0"/>
                                  </p:stCondLst>
                                  <p:childTnLst>
                                    <p:animMotion origin="layout" path="M 0 4.07407E-006 L 0 0.43588 E">
                                      <p:cBhvr>
                                        <p:cTn id="466" dur="2000" fill="hold"/>
                                        <p:tgtEl>
                                          <p:spTgt spid="630"/>
                                        </p:tgtEl>
                                      </p:cBhvr>
                                    </p:animMotion>
                                  </p:childTnLst>
                                </p:cTn>
                              </p:par>
                              <p:par>
                                <p:cTn id="467" nodeType="withEffect" fill="hold" presetClass="path" presetID="42">
                                  <p:stCondLst>
                                    <p:cond delay="0"/>
                                  </p:stCondLst>
                                  <p:childTnLst>
                                    <p:animMotion origin="layout" path="M 4.16667E-006 -2.22222E-006 L 4.16667E-006 0.43334 E">
                                      <p:cBhvr>
                                        <p:cTn id="468" dur="2000" fill="hold"/>
                                        <p:tgtEl>
                                          <p:spTgt spid="631"/>
                                        </p:tgtEl>
                                      </p:cBhvr>
                                    </p:animMotion>
                                  </p:childTnLst>
                                </p:cTn>
                              </p:par>
                              <p:par>
                                <p:cTn id="469" nodeType="withEffect" fill="hold" presetClass="path" presetID="42">
                                  <p:stCondLst>
                                    <p:cond delay="0"/>
                                  </p:stCondLst>
                                  <p:childTnLst>
                                    <p:animMotion origin="layout" path="M 5.55112E-017 1.11111E-006 L 5.55112E-017 0.43333 E">
                                      <p:cBhvr>
                                        <p:cTn id="470" dur="2000" fill="hold"/>
                                        <p:tgtEl>
                                          <p:spTgt spid="632"/>
                                        </p:tgtEl>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
          <p:cNvSpPr txBox="1"/>
          <p:nvPr/>
        </p:nvSpPr>
        <p:spPr>
          <a:xfrm>
            <a:off x="2666880" y="456840"/>
            <a:ext cx="4114800" cy="5668920"/>
          </a:xfrm>
          <a:prstGeom prst="rect">
            <a:avLst/>
          </a:prstGeom>
          <a:noFill/>
          <a:ln w="0">
            <a:noFill/>
          </a:ln>
        </p:spPr>
        <p:txBody>
          <a:bodyPr>
            <a:normAutofit/>
          </a:bodyPr>
          <a:p>
            <a:pPr algn="just">
              <a:lnSpc>
                <a:spcPct val="100000"/>
              </a:lnSpc>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Times New Roman"/>
                <a:ea typeface="Times New Roman"/>
              </a:rPr>
              <a:t>“… </a:t>
            </a:r>
            <a:r>
              <a:rPr b="0" lang="en-US" sz="2000" spc="-1" strike="noStrike">
                <a:solidFill>
                  <a:srgbClr val="ffffff"/>
                </a:solidFill>
                <a:latin typeface="Times New Roman"/>
                <a:ea typeface="Times New Roman"/>
              </a:rPr>
              <a:t>X has never been used to its full capacity in support of economic development. It may be financially impossible to use it in this way. But still the possibility is tantalizing: What is the full power and vividness of X teaching were to be used to help the schools develop a country’s new educational pattern? What if the full persuasive and instructional power of X were to be used in support of community development and the modernization of farming? Where would the break-even point come? Where would the saving in rate of change catch up with the increased cost?” </a:t>
            </a:r>
            <a:endParaRPr b="0" lang="en-US" sz="2000" spc="-1" strike="noStrike">
              <a:solidFill>
                <a:srgbClr val="ffffff"/>
              </a:solidFill>
              <a:latin typeface="Arial"/>
            </a:endParaRPr>
          </a:p>
        </p:txBody>
      </p:sp>
      <p:sp>
        <p:nvSpPr>
          <p:cNvPr id="181" name="Rectangle 3"/>
          <p:cNvSpPr/>
          <p:nvPr/>
        </p:nvSpPr>
        <p:spPr>
          <a:xfrm>
            <a:off x="0" y="5867280"/>
            <a:ext cx="9144000" cy="1008720"/>
          </a:xfrm>
          <a:prstGeom prst="rect">
            <a:avLst/>
          </a:prstGeom>
          <a:noFill/>
          <a:ln w="0">
            <a:noFill/>
          </a:ln>
        </p:spPr>
        <p:style>
          <a:lnRef idx="0"/>
          <a:fillRef idx="0"/>
          <a:effectRef idx="0"/>
          <a:fontRef idx="minor"/>
        </p:style>
        <p:txBody>
          <a:bodyPr lIns="90000" rIns="90000" tIns="46800" bIns="46800">
            <a:sp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00"/>
                </a:solidFill>
                <a:latin typeface="Times New Roman"/>
                <a:ea typeface="Times New Roman"/>
              </a:rPr>
              <a:t>X </a:t>
            </a:r>
            <a:r>
              <a:rPr b="0" lang="en-US" sz="2000" spc="-1" strike="noStrike">
                <a:solidFill>
                  <a:srgbClr val="ffff00"/>
                </a:solidFill>
                <a:latin typeface="Arial"/>
              </a:rPr>
              <a:t>= “television”</a:t>
            </a:r>
            <a:endParaRPr b="0" lang="en-US" sz="20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Source: </a:t>
            </a:r>
            <a:r>
              <a:rPr b="1" lang="en-US" sz="2000" spc="-1" strike="noStrike">
                <a:solidFill>
                  <a:srgbClr val="ffffff"/>
                </a:solidFill>
                <a:latin typeface="Arial"/>
              </a:rPr>
              <a:t>Schramm, Wilbur. (</a:t>
            </a:r>
            <a:r>
              <a:rPr b="1" lang="en-US" sz="2000" spc="-1" strike="noStrike">
                <a:solidFill>
                  <a:srgbClr val="ffff00"/>
                </a:solidFill>
                <a:latin typeface="Arial"/>
              </a:rPr>
              <a:t>1964</a:t>
            </a:r>
            <a:r>
              <a:rPr b="1" lang="en-US" sz="2000" spc="-1" strike="noStrike">
                <a:solidFill>
                  <a:srgbClr val="ffffff"/>
                </a:solidFill>
                <a:latin typeface="Arial"/>
              </a:rPr>
              <a:t>) </a:t>
            </a:r>
            <a:r>
              <a:rPr b="1" i="1" lang="en-US" sz="2000" spc="-1" strike="noStrike">
                <a:solidFill>
                  <a:srgbClr val="ffffff"/>
                </a:solidFill>
                <a:latin typeface="Arial"/>
              </a:rPr>
              <a:t>Mass Media and National Development: </a:t>
            </a:r>
            <a:endParaRPr b="0" lang="en-US" sz="20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i="1" lang="en-US" sz="2000" spc="-1" strike="noStrike">
                <a:solidFill>
                  <a:srgbClr val="ffffff"/>
                </a:solidFill>
                <a:latin typeface="Arial"/>
              </a:rPr>
              <a:t>The Role of Information in the Developing Countries.</a:t>
            </a:r>
            <a:r>
              <a:rPr b="0" lang="en-US" sz="2000" spc="-1" strike="noStrike">
                <a:solidFill>
                  <a:srgbClr val="ffffff"/>
                </a:solidFill>
                <a:latin typeface="Arial"/>
              </a:rPr>
              <a:t> Pp. 231 </a:t>
            </a:r>
            <a:endParaRPr b="0" lang="en-US" sz="2000" spc="-1" strike="noStrike">
              <a:solidFill>
                <a:srgbClr val="ffffff"/>
              </a:solidFill>
              <a:latin typeface="Arial"/>
            </a:endParaRPr>
          </a:p>
        </p:txBody>
      </p:sp>
      <p:pic>
        <p:nvPicPr>
          <p:cNvPr id="182" name="Picture 2" descr=""/>
          <p:cNvPicPr/>
          <p:nvPr/>
        </p:nvPicPr>
        <p:blipFill>
          <a:blip r:embed="rId1"/>
          <a:stretch/>
        </p:blipFill>
        <p:spPr>
          <a:xfrm>
            <a:off x="4800600" y="1600200"/>
            <a:ext cx="3951360" cy="2895480"/>
          </a:xfrm>
          <a:prstGeom prst="rect">
            <a:avLst/>
          </a:prstGeom>
          <a:ln w="15840">
            <a:solidFill>
              <a:srgbClr val="ffffff"/>
            </a:solidFill>
            <a:miter/>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path" presetID="35">
                                  <p:stCondLst>
                                    <p:cond delay="0"/>
                                  </p:stCondLst>
                                  <p:childTnLst>
                                    <p:animMotion origin="layout" path="M 0 0 L -0.25 0 E">
                                      <p:cBhvr>
                                        <p:cTn id="10" dur="500" fill="hold"/>
                                        <p:tgtEl>
                                          <p:spTgt spid="180">
                                            <p:txEl>
                                              <p:pRg st="0" end="0"/>
                                            </p:txEl>
                                          </p:spTgt>
                                        </p:tgtEl>
                                      </p:cBhvr>
                                    </p:animMotion>
                                  </p:childTnLst>
                                </p:cTn>
                              </p:par>
                            </p:childTnLst>
                          </p:cTn>
                        </p:par>
                        <p:par>
                          <p:cTn id="11" fill="hold">
                            <p:stCondLst>
                              <p:cond delay="500"/>
                            </p:stCondLst>
                            <p:childTnLst>
                              <p:par>
                                <p:cTn id="12" nodeType="afterEffect" fill="hold" presetClass="entr" presetID="1">
                                  <p:stCondLst>
                                    <p:cond delay="0"/>
                                  </p:stCondLst>
                                  <p:childTnLst>
                                    <p:set>
                                      <p:cBhvr>
                                        <p:cTn id="13"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Rectangle 3"/>
          <p:cNvSpPr/>
          <p:nvPr/>
        </p:nvSpPr>
        <p:spPr>
          <a:xfrm>
            <a:off x="0" y="6630840"/>
            <a:ext cx="9144000" cy="227880"/>
          </a:xfrm>
          <a:prstGeom prst="rect">
            <a:avLst/>
          </a:prstGeom>
          <a:noFill/>
          <a:ln w="0">
            <a:noFill/>
          </a:ln>
        </p:spPr>
        <p:style>
          <a:lnRef idx="0"/>
          <a:fillRef idx="0"/>
          <a:effectRef idx="0"/>
          <a:fontRef idx="minor"/>
        </p:style>
        <p:txBody>
          <a:bodyPr lIns="90000" rIns="90000" tIns="46800" bIns="46800">
            <a:spAutoFit/>
          </a:bodyPr>
          <a:p>
            <a:pPr algn="r">
              <a:lnSpc>
                <a:spcPct val="8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100" spc="-1" strike="noStrike">
                <a:solidFill>
                  <a:srgbClr val="7f7f7f"/>
                </a:solidFill>
                <a:latin typeface="Arial"/>
              </a:rPr>
              <a:t>Sources: U.S. Census Bureau, Wikipedia</a:t>
            </a:r>
            <a:endParaRPr b="0" lang="en-US" sz="1100" spc="-1" strike="noStrike">
              <a:solidFill>
                <a:srgbClr val="ffffff"/>
              </a:solidFill>
              <a:latin typeface="Arial"/>
            </a:endParaRPr>
          </a:p>
        </p:txBody>
      </p:sp>
      <p:pic>
        <p:nvPicPr>
          <p:cNvPr id="660" name="Picture 2" descr=""/>
          <p:cNvPicPr/>
          <p:nvPr/>
        </p:nvPicPr>
        <p:blipFill>
          <a:blip r:embed="rId1"/>
          <a:stretch/>
        </p:blipFill>
        <p:spPr>
          <a:xfrm>
            <a:off x="0" y="0"/>
            <a:ext cx="9144000" cy="5118120"/>
          </a:xfrm>
          <a:prstGeom prst="rect">
            <a:avLst/>
          </a:prstGeom>
          <a:ln w="0">
            <a:noFill/>
          </a:ln>
        </p:spPr>
      </p:pic>
      <p:sp>
        <p:nvSpPr>
          <p:cNvPr id="661" name="Straight Connector 5"/>
          <p:cNvSpPr/>
          <p:nvPr/>
        </p:nvSpPr>
        <p:spPr>
          <a:xfrm>
            <a:off x="2209680" y="914400"/>
            <a:ext cx="0" cy="4495680"/>
          </a:xfrm>
          <a:prstGeom prst="line">
            <a:avLst/>
          </a:prstGeom>
          <a:ln w="63360">
            <a:solidFill>
              <a:srgbClr val="ff0000"/>
            </a:solidFill>
            <a:miter/>
          </a:ln>
        </p:spPr>
        <p:style>
          <a:lnRef idx="0"/>
          <a:fillRef idx="0"/>
          <a:effectRef idx="0"/>
          <a:fontRef idx="minor"/>
        </p:style>
      </p:sp>
      <p:sp>
        <p:nvSpPr>
          <p:cNvPr id="662" name="Straight Connector 6"/>
          <p:cNvSpPr/>
          <p:nvPr/>
        </p:nvSpPr>
        <p:spPr>
          <a:xfrm>
            <a:off x="3048120" y="914400"/>
            <a:ext cx="0" cy="4952880"/>
          </a:xfrm>
          <a:prstGeom prst="line">
            <a:avLst/>
          </a:prstGeom>
          <a:ln w="63360">
            <a:solidFill>
              <a:srgbClr val="ff0000"/>
            </a:solidFill>
            <a:miter/>
          </a:ln>
        </p:spPr>
        <p:style>
          <a:lnRef idx="0"/>
          <a:fillRef idx="0"/>
          <a:effectRef idx="0"/>
          <a:fontRef idx="minor"/>
        </p:style>
      </p:sp>
      <p:sp>
        <p:nvSpPr>
          <p:cNvPr id="663" name="Straight Connector 7"/>
          <p:cNvSpPr/>
          <p:nvPr/>
        </p:nvSpPr>
        <p:spPr>
          <a:xfrm>
            <a:off x="3352680" y="914400"/>
            <a:ext cx="0" cy="5257800"/>
          </a:xfrm>
          <a:prstGeom prst="line">
            <a:avLst/>
          </a:prstGeom>
          <a:ln w="63360">
            <a:solidFill>
              <a:srgbClr val="ff0000"/>
            </a:solidFill>
            <a:miter/>
          </a:ln>
        </p:spPr>
        <p:style>
          <a:lnRef idx="0"/>
          <a:fillRef idx="0"/>
          <a:effectRef idx="0"/>
          <a:fontRef idx="minor"/>
        </p:style>
      </p:sp>
      <p:sp>
        <p:nvSpPr>
          <p:cNvPr id="664" name="Straight Connector 8"/>
          <p:cNvSpPr/>
          <p:nvPr/>
        </p:nvSpPr>
        <p:spPr>
          <a:xfrm>
            <a:off x="4248000" y="914400"/>
            <a:ext cx="0" cy="4648320"/>
          </a:xfrm>
          <a:prstGeom prst="line">
            <a:avLst/>
          </a:prstGeom>
          <a:ln w="63360">
            <a:solidFill>
              <a:srgbClr val="ff0000"/>
            </a:solidFill>
            <a:miter/>
          </a:ln>
        </p:spPr>
        <p:style>
          <a:lnRef idx="0"/>
          <a:fillRef idx="0"/>
          <a:effectRef idx="0"/>
          <a:fontRef idx="minor"/>
        </p:style>
      </p:sp>
      <p:sp>
        <p:nvSpPr>
          <p:cNvPr id="665" name="Straight Connector 9"/>
          <p:cNvSpPr/>
          <p:nvPr/>
        </p:nvSpPr>
        <p:spPr>
          <a:xfrm flipH="1">
            <a:off x="5403600" y="914400"/>
            <a:ext cx="6120" cy="5105520"/>
          </a:xfrm>
          <a:prstGeom prst="line">
            <a:avLst/>
          </a:prstGeom>
          <a:ln w="63360">
            <a:solidFill>
              <a:srgbClr val="ff0000"/>
            </a:solidFill>
            <a:miter/>
          </a:ln>
        </p:spPr>
        <p:style>
          <a:lnRef idx="0"/>
          <a:fillRef idx="0"/>
          <a:effectRef idx="0"/>
          <a:fontRef idx="minor"/>
        </p:style>
      </p:sp>
      <p:sp>
        <p:nvSpPr>
          <p:cNvPr id="666" name="Straight Connector 10"/>
          <p:cNvSpPr/>
          <p:nvPr/>
        </p:nvSpPr>
        <p:spPr>
          <a:xfrm>
            <a:off x="6429240" y="914400"/>
            <a:ext cx="0" cy="4495680"/>
          </a:xfrm>
          <a:prstGeom prst="line">
            <a:avLst/>
          </a:prstGeom>
          <a:ln w="63360">
            <a:solidFill>
              <a:srgbClr val="ff0000"/>
            </a:solidFill>
            <a:miter/>
          </a:ln>
        </p:spPr>
        <p:style>
          <a:lnRef idx="0"/>
          <a:fillRef idx="0"/>
          <a:effectRef idx="0"/>
          <a:fontRef idx="minor"/>
        </p:style>
      </p:sp>
      <p:sp>
        <p:nvSpPr>
          <p:cNvPr id="667" name="Straight Connector 11"/>
          <p:cNvSpPr/>
          <p:nvPr/>
        </p:nvSpPr>
        <p:spPr>
          <a:xfrm>
            <a:off x="7753320" y="914400"/>
            <a:ext cx="0" cy="4876920"/>
          </a:xfrm>
          <a:prstGeom prst="line">
            <a:avLst/>
          </a:prstGeom>
          <a:ln w="63360">
            <a:solidFill>
              <a:srgbClr val="ff0000"/>
            </a:solidFill>
            <a:miter/>
          </a:ln>
        </p:spPr>
        <p:style>
          <a:lnRef idx="0"/>
          <a:fillRef idx="0"/>
          <a:effectRef idx="0"/>
          <a:fontRef idx="minor"/>
        </p:style>
      </p:sp>
      <p:sp>
        <p:nvSpPr>
          <p:cNvPr id="668" name="TextBox 12"/>
          <p:cNvSpPr/>
          <p:nvPr/>
        </p:nvSpPr>
        <p:spPr>
          <a:xfrm>
            <a:off x="762480" y="5410080"/>
            <a:ext cx="1649880" cy="4597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ff0000"/>
                </a:solidFill>
                <a:latin typeface="Arial"/>
              </a:rPr>
              <a:t>ARPANET</a:t>
            </a:r>
            <a:endParaRPr b="0" lang="en-US" sz="2400" spc="-1" strike="noStrike">
              <a:solidFill>
                <a:srgbClr val="ffffff"/>
              </a:solidFill>
              <a:latin typeface="Arial"/>
            </a:endParaRPr>
          </a:p>
        </p:txBody>
      </p:sp>
      <p:sp>
        <p:nvSpPr>
          <p:cNvPr id="669" name="TextBox 14"/>
          <p:cNvSpPr/>
          <p:nvPr/>
        </p:nvSpPr>
        <p:spPr>
          <a:xfrm>
            <a:off x="1684440" y="5791320"/>
            <a:ext cx="1553760" cy="4597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ff0000"/>
                </a:solidFill>
                <a:latin typeface="Arial"/>
              </a:rPr>
              <a:t>Microsoft</a:t>
            </a:r>
            <a:endParaRPr b="0" lang="en-US" sz="2400" spc="-1" strike="noStrike">
              <a:solidFill>
                <a:srgbClr val="ffffff"/>
              </a:solidFill>
              <a:latin typeface="Arial"/>
            </a:endParaRPr>
          </a:p>
        </p:txBody>
      </p:sp>
      <p:sp>
        <p:nvSpPr>
          <p:cNvPr id="670" name="TextBox 15"/>
          <p:cNvSpPr/>
          <p:nvPr/>
        </p:nvSpPr>
        <p:spPr>
          <a:xfrm>
            <a:off x="2976480" y="6167520"/>
            <a:ext cx="603000" cy="4597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ff0000"/>
                </a:solidFill>
                <a:latin typeface="Arial"/>
              </a:rPr>
              <a:t>PC</a:t>
            </a:r>
            <a:endParaRPr b="0" lang="en-US" sz="2400" spc="-1" strike="noStrike">
              <a:solidFill>
                <a:srgbClr val="ffffff"/>
              </a:solidFill>
              <a:latin typeface="Arial"/>
            </a:endParaRPr>
          </a:p>
        </p:txBody>
      </p:sp>
      <p:sp>
        <p:nvSpPr>
          <p:cNvPr id="671" name="TextBox 16"/>
          <p:cNvSpPr/>
          <p:nvPr/>
        </p:nvSpPr>
        <p:spPr>
          <a:xfrm>
            <a:off x="3589920" y="5557680"/>
            <a:ext cx="1652760" cy="4597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ff0000"/>
                </a:solidFill>
                <a:latin typeface="Arial"/>
              </a:rPr>
              <a:t>Cellphone</a:t>
            </a:r>
            <a:endParaRPr b="0" lang="en-US" sz="2400" spc="-1" strike="noStrike">
              <a:solidFill>
                <a:srgbClr val="ffffff"/>
              </a:solidFill>
              <a:latin typeface="Arial"/>
            </a:endParaRPr>
          </a:p>
        </p:txBody>
      </p:sp>
      <p:sp>
        <p:nvSpPr>
          <p:cNvPr id="672" name="TextBox 17"/>
          <p:cNvSpPr/>
          <p:nvPr/>
        </p:nvSpPr>
        <p:spPr>
          <a:xfrm>
            <a:off x="4882320" y="6019920"/>
            <a:ext cx="1044720" cy="4597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ff0000"/>
                </a:solidFill>
                <a:latin typeface="Arial"/>
              </a:rPr>
              <a:t>WWW</a:t>
            </a:r>
            <a:endParaRPr b="0" lang="en-US" sz="2400" spc="-1" strike="noStrike">
              <a:solidFill>
                <a:srgbClr val="ffffff"/>
              </a:solidFill>
              <a:latin typeface="Arial"/>
            </a:endParaRPr>
          </a:p>
        </p:txBody>
      </p:sp>
      <p:sp>
        <p:nvSpPr>
          <p:cNvPr id="673" name="TextBox 18"/>
          <p:cNvSpPr/>
          <p:nvPr/>
        </p:nvSpPr>
        <p:spPr>
          <a:xfrm>
            <a:off x="6025680" y="5353200"/>
            <a:ext cx="1230840" cy="4597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ff0000"/>
                </a:solidFill>
                <a:latin typeface="Arial"/>
              </a:rPr>
              <a:t>Google</a:t>
            </a:r>
            <a:endParaRPr b="0" lang="en-US" sz="2400" spc="-1" strike="noStrike">
              <a:solidFill>
                <a:srgbClr val="ffffff"/>
              </a:solidFill>
              <a:latin typeface="Arial"/>
            </a:endParaRPr>
          </a:p>
        </p:txBody>
      </p:sp>
      <p:sp>
        <p:nvSpPr>
          <p:cNvPr id="674" name="TextBox 19"/>
          <p:cNvSpPr/>
          <p:nvPr/>
        </p:nvSpPr>
        <p:spPr>
          <a:xfrm>
            <a:off x="7322040" y="5791320"/>
            <a:ext cx="1195560" cy="4597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ff0000"/>
                </a:solidFill>
                <a:latin typeface="Arial"/>
              </a:rPr>
              <a:t>iPhone</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471" dur="indefinite" restart="never" nodeType="tmRoot">
          <p:childTnLst>
            <p:seq>
              <p:cTn id="472" dur="indefinite" nodeType="mainSeq">
                <p:childTnLst>
                  <p:par>
                    <p:cTn id="473" fill="hold">
                      <p:stCondLst>
                        <p:cond delay="indefinite"/>
                      </p:stCondLst>
                      <p:childTnLst>
                        <p:par>
                          <p:cTn id="474" fill="hold">
                            <p:stCondLst>
                              <p:cond delay="0"/>
                            </p:stCondLst>
                            <p:childTnLst>
                              <p:par>
                                <p:cTn id="475" nodeType="clickEffect" fill="hold" presetClass="entr" presetID="2" presetSubtype="8">
                                  <p:stCondLst>
                                    <p:cond delay="0"/>
                                  </p:stCondLst>
                                  <p:childTnLst>
                                    <p:set>
                                      <p:cBhvr>
                                        <p:cTn id="476" dur="1" fill="hold">
                                          <p:stCondLst>
                                            <p:cond delay="0"/>
                                          </p:stCondLst>
                                        </p:cTn>
                                        <p:tgtEl>
                                          <p:spTgt spid="661"/>
                                        </p:tgtEl>
                                        <p:attrNameLst>
                                          <p:attrName>style.visibility</p:attrName>
                                        </p:attrNameLst>
                                      </p:cBhvr>
                                      <p:to>
                                        <p:strVal val="visible"/>
                                      </p:to>
                                    </p:set>
                                    <p:anim calcmode="lin" valueType="num">
                                      <p:cBhvr additive="base">
                                        <p:cTn id="477" dur="200" fill="hold"/>
                                        <p:tgtEl>
                                          <p:spTgt spid="661"/>
                                        </p:tgtEl>
                                        <p:attrNameLst>
                                          <p:attrName>ppt_x</p:attrName>
                                        </p:attrNameLst>
                                      </p:cBhvr>
                                      <p:tavLst>
                                        <p:tav tm="0">
                                          <p:val>
                                            <p:strVal val="0-#ppt_w/2"/>
                                          </p:val>
                                        </p:tav>
                                        <p:tav tm="100000">
                                          <p:val>
                                            <p:strVal val="#ppt_x"/>
                                          </p:val>
                                        </p:tav>
                                      </p:tavLst>
                                    </p:anim>
                                    <p:anim calcmode="lin" valueType="num">
                                      <p:cBhvr additive="base">
                                        <p:cTn id="478" dur="200" fill="hold"/>
                                        <p:tgtEl>
                                          <p:spTgt spid="661"/>
                                        </p:tgtEl>
                                        <p:attrNameLst>
                                          <p:attrName>ppt_y</p:attrName>
                                        </p:attrNameLst>
                                      </p:cBhvr>
                                      <p:tavLst>
                                        <p:tav tm="0">
                                          <p:val>
                                            <p:strVal val="#ppt_y"/>
                                          </p:val>
                                        </p:tav>
                                        <p:tav tm="100000">
                                          <p:val>
                                            <p:strVal val="#ppt_y"/>
                                          </p:val>
                                        </p:tav>
                                      </p:tavLst>
                                    </p:anim>
                                  </p:childTnLst>
                                </p:cTn>
                              </p:par>
                              <p:par>
                                <p:cTn id="479" nodeType="withEffect" fill="hold" presetClass="entr" presetID="2" presetSubtype="8">
                                  <p:stCondLst>
                                    <p:cond delay="0"/>
                                  </p:stCondLst>
                                  <p:childTnLst>
                                    <p:set>
                                      <p:cBhvr>
                                        <p:cTn id="480" dur="1" fill="hold">
                                          <p:stCondLst>
                                            <p:cond delay="0"/>
                                          </p:stCondLst>
                                        </p:cTn>
                                        <p:tgtEl>
                                          <p:spTgt spid="668"/>
                                        </p:tgtEl>
                                        <p:attrNameLst>
                                          <p:attrName>style.visibility</p:attrName>
                                        </p:attrNameLst>
                                      </p:cBhvr>
                                      <p:to>
                                        <p:strVal val="visible"/>
                                      </p:to>
                                    </p:set>
                                    <p:anim calcmode="lin" valueType="num">
                                      <p:cBhvr additive="base">
                                        <p:cTn id="481" dur="200" fill="hold"/>
                                        <p:tgtEl>
                                          <p:spTgt spid="668"/>
                                        </p:tgtEl>
                                        <p:attrNameLst>
                                          <p:attrName>ppt_x</p:attrName>
                                        </p:attrNameLst>
                                      </p:cBhvr>
                                      <p:tavLst>
                                        <p:tav tm="0">
                                          <p:val>
                                            <p:strVal val="0-#ppt_w/2"/>
                                          </p:val>
                                        </p:tav>
                                        <p:tav tm="100000">
                                          <p:val>
                                            <p:strVal val="#ppt_x"/>
                                          </p:val>
                                        </p:tav>
                                      </p:tavLst>
                                    </p:anim>
                                    <p:anim calcmode="lin" valueType="num">
                                      <p:cBhvr additive="base">
                                        <p:cTn id="482" dur="200" fill="hold"/>
                                        <p:tgtEl>
                                          <p:spTgt spid="668"/>
                                        </p:tgtEl>
                                        <p:attrNameLst>
                                          <p:attrName>ppt_y</p:attrName>
                                        </p:attrNameLst>
                                      </p:cBhvr>
                                      <p:tavLst>
                                        <p:tav tm="0">
                                          <p:val>
                                            <p:strVal val="#ppt_y"/>
                                          </p:val>
                                        </p:tav>
                                        <p:tav tm="100000">
                                          <p:val>
                                            <p:strVal val="#ppt_y"/>
                                          </p:val>
                                        </p:tav>
                                      </p:tavLst>
                                    </p:anim>
                                  </p:childTnLst>
                                </p:cTn>
                              </p:par>
                              <p:par>
                                <p:cTn id="483" nodeType="withEffect" fill="hold" presetClass="entr" presetID="2" presetSubtype="8">
                                  <p:stCondLst>
                                    <p:cond delay="0"/>
                                  </p:stCondLst>
                                  <p:childTnLst>
                                    <p:set>
                                      <p:cBhvr>
                                        <p:cTn id="484" dur="1" fill="hold">
                                          <p:stCondLst>
                                            <p:cond delay="0"/>
                                          </p:stCondLst>
                                        </p:cTn>
                                        <p:tgtEl>
                                          <p:spTgt spid="662"/>
                                        </p:tgtEl>
                                        <p:attrNameLst>
                                          <p:attrName>style.visibility</p:attrName>
                                        </p:attrNameLst>
                                      </p:cBhvr>
                                      <p:to>
                                        <p:strVal val="visible"/>
                                      </p:to>
                                    </p:set>
                                    <p:anim calcmode="lin" valueType="num">
                                      <p:cBhvr additive="base">
                                        <p:cTn id="485" dur="200" fill="hold"/>
                                        <p:tgtEl>
                                          <p:spTgt spid="662"/>
                                        </p:tgtEl>
                                        <p:attrNameLst>
                                          <p:attrName>ppt_x</p:attrName>
                                        </p:attrNameLst>
                                      </p:cBhvr>
                                      <p:tavLst>
                                        <p:tav tm="0">
                                          <p:val>
                                            <p:strVal val="0-#ppt_w/2"/>
                                          </p:val>
                                        </p:tav>
                                        <p:tav tm="100000">
                                          <p:val>
                                            <p:strVal val="#ppt_x"/>
                                          </p:val>
                                        </p:tav>
                                      </p:tavLst>
                                    </p:anim>
                                    <p:anim calcmode="lin" valueType="num">
                                      <p:cBhvr additive="base">
                                        <p:cTn id="486" dur="200" fill="hold"/>
                                        <p:tgtEl>
                                          <p:spTgt spid="662"/>
                                        </p:tgtEl>
                                        <p:attrNameLst>
                                          <p:attrName>ppt_y</p:attrName>
                                        </p:attrNameLst>
                                      </p:cBhvr>
                                      <p:tavLst>
                                        <p:tav tm="0">
                                          <p:val>
                                            <p:strVal val="#ppt_y"/>
                                          </p:val>
                                        </p:tav>
                                        <p:tav tm="100000">
                                          <p:val>
                                            <p:strVal val="#ppt_y"/>
                                          </p:val>
                                        </p:tav>
                                      </p:tavLst>
                                    </p:anim>
                                  </p:childTnLst>
                                </p:cTn>
                              </p:par>
                              <p:par>
                                <p:cTn id="487" nodeType="withEffect" fill="hold" presetClass="entr" presetID="2" presetSubtype="8">
                                  <p:stCondLst>
                                    <p:cond delay="0"/>
                                  </p:stCondLst>
                                  <p:childTnLst>
                                    <p:set>
                                      <p:cBhvr>
                                        <p:cTn id="488" dur="1" fill="hold">
                                          <p:stCondLst>
                                            <p:cond delay="0"/>
                                          </p:stCondLst>
                                        </p:cTn>
                                        <p:tgtEl>
                                          <p:spTgt spid="669"/>
                                        </p:tgtEl>
                                        <p:attrNameLst>
                                          <p:attrName>style.visibility</p:attrName>
                                        </p:attrNameLst>
                                      </p:cBhvr>
                                      <p:to>
                                        <p:strVal val="visible"/>
                                      </p:to>
                                    </p:set>
                                    <p:anim calcmode="lin" valueType="num">
                                      <p:cBhvr additive="base">
                                        <p:cTn id="489" dur="200" fill="hold"/>
                                        <p:tgtEl>
                                          <p:spTgt spid="669"/>
                                        </p:tgtEl>
                                        <p:attrNameLst>
                                          <p:attrName>ppt_x</p:attrName>
                                        </p:attrNameLst>
                                      </p:cBhvr>
                                      <p:tavLst>
                                        <p:tav tm="0">
                                          <p:val>
                                            <p:strVal val="0-#ppt_w/2"/>
                                          </p:val>
                                        </p:tav>
                                        <p:tav tm="100000">
                                          <p:val>
                                            <p:strVal val="#ppt_x"/>
                                          </p:val>
                                        </p:tav>
                                      </p:tavLst>
                                    </p:anim>
                                    <p:anim calcmode="lin" valueType="num">
                                      <p:cBhvr additive="base">
                                        <p:cTn id="490" dur="200" fill="hold"/>
                                        <p:tgtEl>
                                          <p:spTgt spid="669"/>
                                        </p:tgtEl>
                                        <p:attrNameLst>
                                          <p:attrName>ppt_y</p:attrName>
                                        </p:attrNameLst>
                                      </p:cBhvr>
                                      <p:tavLst>
                                        <p:tav tm="0">
                                          <p:val>
                                            <p:strVal val="#ppt_y"/>
                                          </p:val>
                                        </p:tav>
                                        <p:tav tm="100000">
                                          <p:val>
                                            <p:strVal val="#ppt_y"/>
                                          </p:val>
                                        </p:tav>
                                      </p:tavLst>
                                    </p:anim>
                                  </p:childTnLst>
                                </p:cTn>
                              </p:par>
                              <p:par>
                                <p:cTn id="491" nodeType="withEffect" fill="hold" presetClass="entr" presetID="2" presetSubtype="8">
                                  <p:stCondLst>
                                    <p:cond delay="0"/>
                                  </p:stCondLst>
                                  <p:childTnLst>
                                    <p:set>
                                      <p:cBhvr>
                                        <p:cTn id="492" dur="1" fill="hold">
                                          <p:stCondLst>
                                            <p:cond delay="0"/>
                                          </p:stCondLst>
                                        </p:cTn>
                                        <p:tgtEl>
                                          <p:spTgt spid="663"/>
                                        </p:tgtEl>
                                        <p:attrNameLst>
                                          <p:attrName>style.visibility</p:attrName>
                                        </p:attrNameLst>
                                      </p:cBhvr>
                                      <p:to>
                                        <p:strVal val="visible"/>
                                      </p:to>
                                    </p:set>
                                    <p:anim calcmode="lin" valueType="num">
                                      <p:cBhvr additive="base">
                                        <p:cTn id="493" dur="200" fill="hold"/>
                                        <p:tgtEl>
                                          <p:spTgt spid="663"/>
                                        </p:tgtEl>
                                        <p:attrNameLst>
                                          <p:attrName>ppt_x</p:attrName>
                                        </p:attrNameLst>
                                      </p:cBhvr>
                                      <p:tavLst>
                                        <p:tav tm="0">
                                          <p:val>
                                            <p:strVal val="0-#ppt_w/2"/>
                                          </p:val>
                                        </p:tav>
                                        <p:tav tm="100000">
                                          <p:val>
                                            <p:strVal val="#ppt_x"/>
                                          </p:val>
                                        </p:tav>
                                      </p:tavLst>
                                    </p:anim>
                                    <p:anim calcmode="lin" valueType="num">
                                      <p:cBhvr additive="base">
                                        <p:cTn id="494" dur="200" fill="hold"/>
                                        <p:tgtEl>
                                          <p:spTgt spid="663"/>
                                        </p:tgtEl>
                                        <p:attrNameLst>
                                          <p:attrName>ppt_y</p:attrName>
                                        </p:attrNameLst>
                                      </p:cBhvr>
                                      <p:tavLst>
                                        <p:tav tm="0">
                                          <p:val>
                                            <p:strVal val="#ppt_y"/>
                                          </p:val>
                                        </p:tav>
                                        <p:tav tm="100000">
                                          <p:val>
                                            <p:strVal val="#ppt_y"/>
                                          </p:val>
                                        </p:tav>
                                      </p:tavLst>
                                    </p:anim>
                                  </p:childTnLst>
                                </p:cTn>
                              </p:par>
                              <p:par>
                                <p:cTn id="495" nodeType="withEffect" fill="hold" presetClass="entr" presetID="2" presetSubtype="8">
                                  <p:stCondLst>
                                    <p:cond delay="0"/>
                                  </p:stCondLst>
                                  <p:childTnLst>
                                    <p:set>
                                      <p:cBhvr>
                                        <p:cTn id="496" dur="1" fill="hold">
                                          <p:stCondLst>
                                            <p:cond delay="0"/>
                                          </p:stCondLst>
                                        </p:cTn>
                                        <p:tgtEl>
                                          <p:spTgt spid="670"/>
                                        </p:tgtEl>
                                        <p:attrNameLst>
                                          <p:attrName>style.visibility</p:attrName>
                                        </p:attrNameLst>
                                      </p:cBhvr>
                                      <p:to>
                                        <p:strVal val="visible"/>
                                      </p:to>
                                    </p:set>
                                    <p:anim calcmode="lin" valueType="num">
                                      <p:cBhvr additive="base">
                                        <p:cTn id="497" dur="200" fill="hold"/>
                                        <p:tgtEl>
                                          <p:spTgt spid="670"/>
                                        </p:tgtEl>
                                        <p:attrNameLst>
                                          <p:attrName>ppt_x</p:attrName>
                                        </p:attrNameLst>
                                      </p:cBhvr>
                                      <p:tavLst>
                                        <p:tav tm="0">
                                          <p:val>
                                            <p:strVal val="0-#ppt_w/2"/>
                                          </p:val>
                                        </p:tav>
                                        <p:tav tm="100000">
                                          <p:val>
                                            <p:strVal val="#ppt_x"/>
                                          </p:val>
                                        </p:tav>
                                      </p:tavLst>
                                    </p:anim>
                                    <p:anim calcmode="lin" valueType="num">
                                      <p:cBhvr additive="base">
                                        <p:cTn id="498" dur="200" fill="hold"/>
                                        <p:tgtEl>
                                          <p:spTgt spid="670"/>
                                        </p:tgtEl>
                                        <p:attrNameLst>
                                          <p:attrName>ppt_y</p:attrName>
                                        </p:attrNameLst>
                                      </p:cBhvr>
                                      <p:tavLst>
                                        <p:tav tm="0">
                                          <p:val>
                                            <p:strVal val="#ppt_y"/>
                                          </p:val>
                                        </p:tav>
                                        <p:tav tm="100000">
                                          <p:val>
                                            <p:strVal val="#ppt_y"/>
                                          </p:val>
                                        </p:tav>
                                      </p:tavLst>
                                    </p:anim>
                                  </p:childTnLst>
                                </p:cTn>
                              </p:par>
                              <p:par>
                                <p:cTn id="499" nodeType="withEffect" fill="hold" presetClass="entr" presetID="2" presetSubtype="8">
                                  <p:stCondLst>
                                    <p:cond delay="0"/>
                                  </p:stCondLst>
                                  <p:childTnLst>
                                    <p:set>
                                      <p:cBhvr>
                                        <p:cTn id="500" dur="1" fill="hold">
                                          <p:stCondLst>
                                            <p:cond delay="0"/>
                                          </p:stCondLst>
                                        </p:cTn>
                                        <p:tgtEl>
                                          <p:spTgt spid="664"/>
                                        </p:tgtEl>
                                        <p:attrNameLst>
                                          <p:attrName>style.visibility</p:attrName>
                                        </p:attrNameLst>
                                      </p:cBhvr>
                                      <p:to>
                                        <p:strVal val="visible"/>
                                      </p:to>
                                    </p:set>
                                    <p:anim calcmode="lin" valueType="num">
                                      <p:cBhvr additive="base">
                                        <p:cTn id="501" dur="200" fill="hold"/>
                                        <p:tgtEl>
                                          <p:spTgt spid="664"/>
                                        </p:tgtEl>
                                        <p:attrNameLst>
                                          <p:attrName>ppt_x</p:attrName>
                                        </p:attrNameLst>
                                      </p:cBhvr>
                                      <p:tavLst>
                                        <p:tav tm="0">
                                          <p:val>
                                            <p:strVal val="0-#ppt_w/2"/>
                                          </p:val>
                                        </p:tav>
                                        <p:tav tm="100000">
                                          <p:val>
                                            <p:strVal val="#ppt_x"/>
                                          </p:val>
                                        </p:tav>
                                      </p:tavLst>
                                    </p:anim>
                                    <p:anim calcmode="lin" valueType="num">
                                      <p:cBhvr additive="base">
                                        <p:cTn id="502" dur="200" fill="hold"/>
                                        <p:tgtEl>
                                          <p:spTgt spid="664"/>
                                        </p:tgtEl>
                                        <p:attrNameLst>
                                          <p:attrName>ppt_y</p:attrName>
                                        </p:attrNameLst>
                                      </p:cBhvr>
                                      <p:tavLst>
                                        <p:tav tm="0">
                                          <p:val>
                                            <p:strVal val="#ppt_y"/>
                                          </p:val>
                                        </p:tav>
                                        <p:tav tm="100000">
                                          <p:val>
                                            <p:strVal val="#ppt_y"/>
                                          </p:val>
                                        </p:tav>
                                      </p:tavLst>
                                    </p:anim>
                                  </p:childTnLst>
                                </p:cTn>
                              </p:par>
                              <p:par>
                                <p:cTn id="503" nodeType="withEffect" fill="hold" presetClass="entr" presetID="2" presetSubtype="8">
                                  <p:stCondLst>
                                    <p:cond delay="0"/>
                                  </p:stCondLst>
                                  <p:childTnLst>
                                    <p:set>
                                      <p:cBhvr>
                                        <p:cTn id="504" dur="1" fill="hold">
                                          <p:stCondLst>
                                            <p:cond delay="0"/>
                                          </p:stCondLst>
                                        </p:cTn>
                                        <p:tgtEl>
                                          <p:spTgt spid="671"/>
                                        </p:tgtEl>
                                        <p:attrNameLst>
                                          <p:attrName>style.visibility</p:attrName>
                                        </p:attrNameLst>
                                      </p:cBhvr>
                                      <p:to>
                                        <p:strVal val="visible"/>
                                      </p:to>
                                    </p:set>
                                    <p:anim calcmode="lin" valueType="num">
                                      <p:cBhvr additive="base">
                                        <p:cTn id="505" dur="200" fill="hold"/>
                                        <p:tgtEl>
                                          <p:spTgt spid="671"/>
                                        </p:tgtEl>
                                        <p:attrNameLst>
                                          <p:attrName>ppt_x</p:attrName>
                                        </p:attrNameLst>
                                      </p:cBhvr>
                                      <p:tavLst>
                                        <p:tav tm="0">
                                          <p:val>
                                            <p:strVal val="0-#ppt_w/2"/>
                                          </p:val>
                                        </p:tav>
                                        <p:tav tm="100000">
                                          <p:val>
                                            <p:strVal val="#ppt_x"/>
                                          </p:val>
                                        </p:tav>
                                      </p:tavLst>
                                    </p:anim>
                                    <p:anim calcmode="lin" valueType="num">
                                      <p:cBhvr additive="base">
                                        <p:cTn id="506" dur="200" fill="hold"/>
                                        <p:tgtEl>
                                          <p:spTgt spid="671"/>
                                        </p:tgtEl>
                                        <p:attrNameLst>
                                          <p:attrName>ppt_y</p:attrName>
                                        </p:attrNameLst>
                                      </p:cBhvr>
                                      <p:tavLst>
                                        <p:tav tm="0">
                                          <p:val>
                                            <p:strVal val="#ppt_y"/>
                                          </p:val>
                                        </p:tav>
                                        <p:tav tm="100000">
                                          <p:val>
                                            <p:strVal val="#ppt_y"/>
                                          </p:val>
                                        </p:tav>
                                      </p:tavLst>
                                    </p:anim>
                                  </p:childTnLst>
                                </p:cTn>
                              </p:par>
                              <p:par>
                                <p:cTn id="507" nodeType="withEffect" fill="hold" presetClass="entr" presetID="2" presetSubtype="8">
                                  <p:stCondLst>
                                    <p:cond delay="0"/>
                                  </p:stCondLst>
                                  <p:childTnLst>
                                    <p:set>
                                      <p:cBhvr>
                                        <p:cTn id="508" dur="1" fill="hold">
                                          <p:stCondLst>
                                            <p:cond delay="0"/>
                                          </p:stCondLst>
                                        </p:cTn>
                                        <p:tgtEl>
                                          <p:spTgt spid="665"/>
                                        </p:tgtEl>
                                        <p:attrNameLst>
                                          <p:attrName>style.visibility</p:attrName>
                                        </p:attrNameLst>
                                      </p:cBhvr>
                                      <p:to>
                                        <p:strVal val="visible"/>
                                      </p:to>
                                    </p:set>
                                    <p:anim calcmode="lin" valueType="num">
                                      <p:cBhvr additive="base">
                                        <p:cTn id="509" dur="200" fill="hold"/>
                                        <p:tgtEl>
                                          <p:spTgt spid="665"/>
                                        </p:tgtEl>
                                        <p:attrNameLst>
                                          <p:attrName>ppt_x</p:attrName>
                                        </p:attrNameLst>
                                      </p:cBhvr>
                                      <p:tavLst>
                                        <p:tav tm="0">
                                          <p:val>
                                            <p:strVal val="0-#ppt_w/2"/>
                                          </p:val>
                                        </p:tav>
                                        <p:tav tm="100000">
                                          <p:val>
                                            <p:strVal val="#ppt_x"/>
                                          </p:val>
                                        </p:tav>
                                      </p:tavLst>
                                    </p:anim>
                                    <p:anim calcmode="lin" valueType="num">
                                      <p:cBhvr additive="base">
                                        <p:cTn id="510" dur="200" fill="hold"/>
                                        <p:tgtEl>
                                          <p:spTgt spid="665"/>
                                        </p:tgtEl>
                                        <p:attrNameLst>
                                          <p:attrName>ppt_y</p:attrName>
                                        </p:attrNameLst>
                                      </p:cBhvr>
                                      <p:tavLst>
                                        <p:tav tm="0">
                                          <p:val>
                                            <p:strVal val="#ppt_y"/>
                                          </p:val>
                                        </p:tav>
                                        <p:tav tm="100000">
                                          <p:val>
                                            <p:strVal val="#ppt_y"/>
                                          </p:val>
                                        </p:tav>
                                      </p:tavLst>
                                    </p:anim>
                                  </p:childTnLst>
                                </p:cTn>
                              </p:par>
                              <p:par>
                                <p:cTn id="511" nodeType="withEffect" fill="hold" presetClass="entr" presetID="2" presetSubtype="8">
                                  <p:stCondLst>
                                    <p:cond delay="0"/>
                                  </p:stCondLst>
                                  <p:childTnLst>
                                    <p:set>
                                      <p:cBhvr>
                                        <p:cTn id="512" dur="1" fill="hold">
                                          <p:stCondLst>
                                            <p:cond delay="0"/>
                                          </p:stCondLst>
                                        </p:cTn>
                                        <p:tgtEl>
                                          <p:spTgt spid="672"/>
                                        </p:tgtEl>
                                        <p:attrNameLst>
                                          <p:attrName>style.visibility</p:attrName>
                                        </p:attrNameLst>
                                      </p:cBhvr>
                                      <p:to>
                                        <p:strVal val="visible"/>
                                      </p:to>
                                    </p:set>
                                    <p:anim calcmode="lin" valueType="num">
                                      <p:cBhvr additive="base">
                                        <p:cTn id="513" dur="200" fill="hold"/>
                                        <p:tgtEl>
                                          <p:spTgt spid="672"/>
                                        </p:tgtEl>
                                        <p:attrNameLst>
                                          <p:attrName>ppt_x</p:attrName>
                                        </p:attrNameLst>
                                      </p:cBhvr>
                                      <p:tavLst>
                                        <p:tav tm="0">
                                          <p:val>
                                            <p:strVal val="0-#ppt_w/2"/>
                                          </p:val>
                                        </p:tav>
                                        <p:tav tm="100000">
                                          <p:val>
                                            <p:strVal val="#ppt_x"/>
                                          </p:val>
                                        </p:tav>
                                      </p:tavLst>
                                    </p:anim>
                                    <p:anim calcmode="lin" valueType="num">
                                      <p:cBhvr additive="base">
                                        <p:cTn id="514" dur="200" fill="hold"/>
                                        <p:tgtEl>
                                          <p:spTgt spid="672"/>
                                        </p:tgtEl>
                                        <p:attrNameLst>
                                          <p:attrName>ppt_y</p:attrName>
                                        </p:attrNameLst>
                                      </p:cBhvr>
                                      <p:tavLst>
                                        <p:tav tm="0">
                                          <p:val>
                                            <p:strVal val="#ppt_y"/>
                                          </p:val>
                                        </p:tav>
                                        <p:tav tm="100000">
                                          <p:val>
                                            <p:strVal val="#ppt_y"/>
                                          </p:val>
                                        </p:tav>
                                      </p:tavLst>
                                    </p:anim>
                                  </p:childTnLst>
                                </p:cTn>
                              </p:par>
                              <p:par>
                                <p:cTn id="515" nodeType="withEffect" fill="hold" presetClass="entr" presetID="2" presetSubtype="8">
                                  <p:stCondLst>
                                    <p:cond delay="0"/>
                                  </p:stCondLst>
                                  <p:childTnLst>
                                    <p:set>
                                      <p:cBhvr>
                                        <p:cTn id="516" dur="1" fill="hold">
                                          <p:stCondLst>
                                            <p:cond delay="0"/>
                                          </p:stCondLst>
                                        </p:cTn>
                                        <p:tgtEl>
                                          <p:spTgt spid="666"/>
                                        </p:tgtEl>
                                        <p:attrNameLst>
                                          <p:attrName>style.visibility</p:attrName>
                                        </p:attrNameLst>
                                      </p:cBhvr>
                                      <p:to>
                                        <p:strVal val="visible"/>
                                      </p:to>
                                    </p:set>
                                    <p:anim calcmode="lin" valueType="num">
                                      <p:cBhvr additive="base">
                                        <p:cTn id="517" dur="200" fill="hold"/>
                                        <p:tgtEl>
                                          <p:spTgt spid="666"/>
                                        </p:tgtEl>
                                        <p:attrNameLst>
                                          <p:attrName>ppt_x</p:attrName>
                                        </p:attrNameLst>
                                      </p:cBhvr>
                                      <p:tavLst>
                                        <p:tav tm="0">
                                          <p:val>
                                            <p:strVal val="0-#ppt_w/2"/>
                                          </p:val>
                                        </p:tav>
                                        <p:tav tm="100000">
                                          <p:val>
                                            <p:strVal val="#ppt_x"/>
                                          </p:val>
                                        </p:tav>
                                      </p:tavLst>
                                    </p:anim>
                                    <p:anim calcmode="lin" valueType="num">
                                      <p:cBhvr additive="base">
                                        <p:cTn id="518" dur="200" fill="hold"/>
                                        <p:tgtEl>
                                          <p:spTgt spid="666"/>
                                        </p:tgtEl>
                                        <p:attrNameLst>
                                          <p:attrName>ppt_y</p:attrName>
                                        </p:attrNameLst>
                                      </p:cBhvr>
                                      <p:tavLst>
                                        <p:tav tm="0">
                                          <p:val>
                                            <p:strVal val="#ppt_y"/>
                                          </p:val>
                                        </p:tav>
                                        <p:tav tm="100000">
                                          <p:val>
                                            <p:strVal val="#ppt_y"/>
                                          </p:val>
                                        </p:tav>
                                      </p:tavLst>
                                    </p:anim>
                                  </p:childTnLst>
                                </p:cTn>
                              </p:par>
                              <p:par>
                                <p:cTn id="519" nodeType="withEffect" fill="hold" presetClass="entr" presetID="2" presetSubtype="8">
                                  <p:stCondLst>
                                    <p:cond delay="0"/>
                                  </p:stCondLst>
                                  <p:childTnLst>
                                    <p:set>
                                      <p:cBhvr>
                                        <p:cTn id="520" dur="1" fill="hold">
                                          <p:stCondLst>
                                            <p:cond delay="0"/>
                                          </p:stCondLst>
                                        </p:cTn>
                                        <p:tgtEl>
                                          <p:spTgt spid="673"/>
                                        </p:tgtEl>
                                        <p:attrNameLst>
                                          <p:attrName>style.visibility</p:attrName>
                                        </p:attrNameLst>
                                      </p:cBhvr>
                                      <p:to>
                                        <p:strVal val="visible"/>
                                      </p:to>
                                    </p:set>
                                    <p:anim calcmode="lin" valueType="num">
                                      <p:cBhvr additive="base">
                                        <p:cTn id="521" dur="200" fill="hold"/>
                                        <p:tgtEl>
                                          <p:spTgt spid="673"/>
                                        </p:tgtEl>
                                        <p:attrNameLst>
                                          <p:attrName>ppt_x</p:attrName>
                                        </p:attrNameLst>
                                      </p:cBhvr>
                                      <p:tavLst>
                                        <p:tav tm="0">
                                          <p:val>
                                            <p:strVal val="0-#ppt_w/2"/>
                                          </p:val>
                                        </p:tav>
                                        <p:tav tm="100000">
                                          <p:val>
                                            <p:strVal val="#ppt_x"/>
                                          </p:val>
                                        </p:tav>
                                      </p:tavLst>
                                    </p:anim>
                                    <p:anim calcmode="lin" valueType="num">
                                      <p:cBhvr additive="base">
                                        <p:cTn id="522" dur="200" fill="hold"/>
                                        <p:tgtEl>
                                          <p:spTgt spid="673"/>
                                        </p:tgtEl>
                                        <p:attrNameLst>
                                          <p:attrName>ppt_y</p:attrName>
                                        </p:attrNameLst>
                                      </p:cBhvr>
                                      <p:tavLst>
                                        <p:tav tm="0">
                                          <p:val>
                                            <p:strVal val="#ppt_y"/>
                                          </p:val>
                                        </p:tav>
                                        <p:tav tm="100000">
                                          <p:val>
                                            <p:strVal val="#ppt_y"/>
                                          </p:val>
                                        </p:tav>
                                      </p:tavLst>
                                    </p:anim>
                                  </p:childTnLst>
                                </p:cTn>
                              </p:par>
                              <p:par>
                                <p:cTn id="523" nodeType="withEffect" fill="hold" presetClass="entr" presetID="2" presetSubtype="8">
                                  <p:stCondLst>
                                    <p:cond delay="0"/>
                                  </p:stCondLst>
                                  <p:childTnLst>
                                    <p:set>
                                      <p:cBhvr>
                                        <p:cTn id="524" dur="1" fill="hold">
                                          <p:stCondLst>
                                            <p:cond delay="0"/>
                                          </p:stCondLst>
                                        </p:cTn>
                                        <p:tgtEl>
                                          <p:spTgt spid="667"/>
                                        </p:tgtEl>
                                        <p:attrNameLst>
                                          <p:attrName>style.visibility</p:attrName>
                                        </p:attrNameLst>
                                      </p:cBhvr>
                                      <p:to>
                                        <p:strVal val="visible"/>
                                      </p:to>
                                    </p:set>
                                    <p:anim calcmode="lin" valueType="num">
                                      <p:cBhvr additive="base">
                                        <p:cTn id="525" dur="200" fill="hold"/>
                                        <p:tgtEl>
                                          <p:spTgt spid="667"/>
                                        </p:tgtEl>
                                        <p:attrNameLst>
                                          <p:attrName>ppt_x</p:attrName>
                                        </p:attrNameLst>
                                      </p:cBhvr>
                                      <p:tavLst>
                                        <p:tav tm="0">
                                          <p:val>
                                            <p:strVal val="0-#ppt_w/2"/>
                                          </p:val>
                                        </p:tav>
                                        <p:tav tm="100000">
                                          <p:val>
                                            <p:strVal val="#ppt_x"/>
                                          </p:val>
                                        </p:tav>
                                      </p:tavLst>
                                    </p:anim>
                                    <p:anim calcmode="lin" valueType="num">
                                      <p:cBhvr additive="base">
                                        <p:cTn id="526" dur="200" fill="hold"/>
                                        <p:tgtEl>
                                          <p:spTgt spid="667"/>
                                        </p:tgtEl>
                                        <p:attrNameLst>
                                          <p:attrName>ppt_y</p:attrName>
                                        </p:attrNameLst>
                                      </p:cBhvr>
                                      <p:tavLst>
                                        <p:tav tm="0">
                                          <p:val>
                                            <p:strVal val="#ppt_y"/>
                                          </p:val>
                                        </p:tav>
                                        <p:tav tm="100000">
                                          <p:val>
                                            <p:strVal val="#ppt_y"/>
                                          </p:val>
                                        </p:tav>
                                      </p:tavLst>
                                    </p:anim>
                                  </p:childTnLst>
                                </p:cTn>
                              </p:par>
                              <p:par>
                                <p:cTn id="527" nodeType="withEffect" fill="hold" presetClass="entr" presetID="2" presetSubtype="8">
                                  <p:stCondLst>
                                    <p:cond delay="0"/>
                                  </p:stCondLst>
                                  <p:childTnLst>
                                    <p:set>
                                      <p:cBhvr>
                                        <p:cTn id="528" dur="1" fill="hold">
                                          <p:stCondLst>
                                            <p:cond delay="0"/>
                                          </p:stCondLst>
                                        </p:cTn>
                                        <p:tgtEl>
                                          <p:spTgt spid="674"/>
                                        </p:tgtEl>
                                        <p:attrNameLst>
                                          <p:attrName>style.visibility</p:attrName>
                                        </p:attrNameLst>
                                      </p:cBhvr>
                                      <p:to>
                                        <p:strVal val="visible"/>
                                      </p:to>
                                    </p:set>
                                    <p:anim calcmode="lin" valueType="num">
                                      <p:cBhvr additive="base">
                                        <p:cTn id="529" dur="200" fill="hold"/>
                                        <p:tgtEl>
                                          <p:spTgt spid="674"/>
                                        </p:tgtEl>
                                        <p:attrNameLst>
                                          <p:attrName>ppt_x</p:attrName>
                                        </p:attrNameLst>
                                      </p:cBhvr>
                                      <p:tavLst>
                                        <p:tav tm="0">
                                          <p:val>
                                            <p:strVal val="0-#ppt_w/2"/>
                                          </p:val>
                                        </p:tav>
                                        <p:tav tm="100000">
                                          <p:val>
                                            <p:strVal val="#ppt_x"/>
                                          </p:val>
                                        </p:tav>
                                      </p:tavLst>
                                    </p:anim>
                                    <p:anim calcmode="lin" valueType="num">
                                      <p:cBhvr additive="base">
                                        <p:cTn id="530" dur="200" fill="hold"/>
                                        <p:tgtEl>
                                          <p:spTgt spid="6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
          <p:cNvSpPr txBox="1"/>
          <p:nvPr/>
        </p:nvSpPr>
        <p:spPr>
          <a:xfrm>
            <a:off x="457200" y="274320"/>
            <a:ext cx="8229600" cy="1143000"/>
          </a:xfrm>
          <a:prstGeom prst="rect">
            <a:avLst/>
          </a:prstGeom>
          <a:noFill/>
          <a:ln w="0">
            <a:noFill/>
          </a:ln>
        </p:spPr>
        <p:txBody>
          <a:bodyPr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e3ebf1"/>
                </a:solidFill>
                <a:latin typeface="Arial"/>
              </a:rPr>
              <a:t>Summary</a:t>
            </a:r>
            <a:endParaRPr b="0" lang="en-US" sz="4400" spc="-1" strike="noStrike">
              <a:solidFill>
                <a:srgbClr val="e3ebf1"/>
              </a:solidFill>
              <a:latin typeface="Arial"/>
            </a:endParaRPr>
          </a:p>
        </p:txBody>
      </p:sp>
      <p:sp>
        <p:nvSpPr>
          <p:cNvPr id="676" name=""/>
          <p:cNvSpPr txBox="1"/>
          <p:nvPr/>
        </p:nvSpPr>
        <p:spPr>
          <a:xfrm>
            <a:off x="457200" y="1600200"/>
            <a:ext cx="8229600" cy="4525920"/>
          </a:xfrm>
          <a:prstGeom prst="rect">
            <a:avLst/>
          </a:prstGeom>
          <a:noFill/>
          <a:ln w="0">
            <a:noFill/>
          </a:ln>
        </p:spPr>
        <p:txBody>
          <a:bodyPr>
            <a:normAutofit fontScale="91000"/>
          </a:bodyPr>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Myths of ICT4D</a:t>
            </a:r>
            <a:endParaRPr b="0" lang="en-US" sz="20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Technology X will save the world.</a:t>
            </a:r>
            <a:endParaRPr b="0" lang="en-US" sz="18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Poor people have no alternatives. </a:t>
            </a:r>
            <a:endParaRPr b="0" lang="en-US" sz="18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Needs are more pressing than desires.</a:t>
            </a:r>
            <a:endParaRPr b="0" lang="en-US" sz="18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Needs translate to business models.</a:t>
            </a:r>
            <a:endParaRPr b="0" lang="en-US" sz="18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If you build it, they will come.</a:t>
            </a:r>
            <a:endParaRPr b="0" lang="en-US" sz="18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ICT undoes “rich getting richer.”</a:t>
            </a:r>
            <a:endParaRPr b="0" lang="en-US" sz="18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Technology permits socio-economic leapfrogging. </a:t>
            </a:r>
            <a:endParaRPr b="0" lang="en-US" sz="18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Hardware and software are a one-time cost.</a:t>
            </a:r>
            <a:endParaRPr b="0" lang="en-US" sz="18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Automated is cheaper and better.</a:t>
            </a:r>
            <a:endParaRPr b="0" lang="en-US" sz="18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Information is the bottleneck.</a:t>
            </a:r>
            <a:endParaRPr b="0" lang="en-US" sz="1800" spc="-1" strike="noStrike">
              <a:solidFill>
                <a:srgbClr val="ffffff"/>
              </a:solidFill>
              <a:latin typeface="Arial"/>
            </a:endParaRPr>
          </a:p>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Key Lesson</a:t>
            </a:r>
            <a:endParaRPr b="0" lang="en-US" sz="2000" spc="-1" strike="noStrike">
              <a:solidFill>
                <a:srgbClr val="ffffff"/>
              </a:solidFill>
              <a:latin typeface="Arial"/>
            </a:endParaRPr>
          </a:p>
          <a:p>
            <a:pPr lvl="1" marL="742680" indent="-285480">
              <a:spcBef>
                <a:spcPts val="448"/>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Technology is a magnifier of human will, competence, and institutions.</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
          <p:cNvSpPr txBox="1"/>
          <p:nvPr/>
        </p:nvSpPr>
        <p:spPr>
          <a:xfrm>
            <a:off x="4343400" y="5171760"/>
            <a:ext cx="4572000" cy="1219320"/>
          </a:xfrm>
          <a:prstGeom prst="rect">
            <a:avLst/>
          </a:prstGeom>
          <a:noFill/>
          <a:ln w="0">
            <a:noFill/>
          </a:ln>
        </p:spPr>
        <p:txBody>
          <a:bodyPr>
            <a:normAutofit fontScale="88000"/>
          </a:bodyPr>
          <a:p>
            <a:pPr marL="342720" indent="-342720" algn="r">
              <a:spcBef>
                <a:spcPts val="8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ffffff"/>
                </a:solidFill>
                <a:latin typeface="Arial"/>
              </a:rPr>
              <a:t>Thanks!</a:t>
            </a:r>
            <a:endParaRPr b="0" lang="en-US" sz="3600" spc="-1" strike="noStrike">
              <a:solidFill>
                <a:srgbClr val="ffffff"/>
              </a:solidFill>
              <a:latin typeface="Arial"/>
            </a:endParaRPr>
          </a:p>
          <a:p>
            <a:pPr marL="342720" indent="-342720" algn="r">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kentaro_toyama@hotmail.com</a:t>
            </a:r>
            <a:br/>
            <a:r>
              <a:rPr b="0" lang="en-US" sz="2000" spc="-1" strike="noStrike">
                <a:solidFill>
                  <a:srgbClr val="ffffff"/>
                </a:solidFill>
                <a:latin typeface="Arial"/>
              </a:rPr>
              <a:t>http://www.kentarotoyama.org   </a:t>
            </a:r>
            <a:endParaRPr b="0" lang="en-US" sz="2000" spc="-1" strike="noStrike">
              <a:solidFill>
                <a:srgbClr val="ffffff"/>
              </a:solidFill>
              <a:latin typeface="Arial"/>
            </a:endParaRPr>
          </a:p>
        </p:txBody>
      </p:sp>
      <p:pic>
        <p:nvPicPr>
          <p:cNvPr id="678" name="Picture 7" descr="IMGP4361"/>
          <p:cNvPicPr/>
          <p:nvPr/>
        </p:nvPicPr>
        <p:blipFill>
          <a:blip r:embed="rId1"/>
          <a:stretch/>
        </p:blipFill>
        <p:spPr>
          <a:xfrm>
            <a:off x="343080" y="457200"/>
            <a:ext cx="4457520" cy="5943600"/>
          </a:xfrm>
          <a:prstGeom prst="rect">
            <a:avLst/>
          </a:prstGeom>
          <a:ln w="15840">
            <a:solidFill>
              <a:srgbClr val="ffffff"/>
            </a:solidFill>
            <a:miter/>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Rectangle 2" descr=""/>
          <p:cNvPicPr/>
          <p:nvPr/>
        </p:nvPicPr>
        <p:blipFill>
          <a:blip r:embed="rId1"/>
          <a:stretch/>
        </p:blipFill>
        <p:spPr>
          <a:xfrm>
            <a:off x="268200" y="268200"/>
            <a:ext cx="8425080" cy="1158840"/>
          </a:xfrm>
          <a:prstGeom prst="rect">
            <a:avLst/>
          </a:prstGeom>
          <a:ln w="0">
            <a:noFill/>
          </a:ln>
        </p:spPr>
      </p:pic>
      <p:sp>
        <p:nvSpPr>
          <p:cNvPr id="184" name=""/>
          <p:cNvSpPr txBox="1"/>
          <p:nvPr/>
        </p:nvSpPr>
        <p:spPr>
          <a:xfrm>
            <a:off x="457200" y="1600200"/>
            <a:ext cx="4038480" cy="4495680"/>
          </a:xfrm>
          <a:prstGeom prst="rect">
            <a:avLst/>
          </a:prstGeom>
          <a:noFill/>
          <a:ln w="0">
            <a:noFill/>
          </a:ln>
        </p:spPr>
        <p:txBody>
          <a:bodyPr>
            <a:normAutofit/>
          </a:bodyPr>
          <a:p>
            <a:pPr>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Wasn’t true for </a:t>
            </a:r>
            <a:r>
              <a:rPr b="0" i="1" lang="en-US" sz="1800" spc="-1" strike="noStrike">
                <a:solidFill>
                  <a:srgbClr val="ffffff"/>
                </a:solidFill>
                <a:latin typeface="Arial"/>
              </a:rPr>
              <a:t>X</a:t>
            </a:r>
            <a:r>
              <a:rPr b="0" lang="en-US" sz="1800" spc="-1" strike="noStrike">
                <a:solidFill>
                  <a:srgbClr val="ffffff"/>
                </a:solidFill>
                <a:latin typeface="Arial"/>
              </a:rPr>
              <a:t> = radio, TV, or landline phone, despite initial expectations and significant penetration. </a:t>
            </a:r>
            <a:endParaRPr b="0" lang="en-US" sz="1800" spc="-1" strike="noStrike">
              <a:solidFill>
                <a:srgbClr val="ffffff"/>
              </a:solidFill>
              <a:latin typeface="Arial"/>
            </a:endParaRPr>
          </a:p>
          <a:p>
            <a:pPr>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Doesn’t seem true for </a:t>
            </a:r>
            <a:r>
              <a:rPr b="0" i="1" lang="en-US" sz="1800" spc="-1" strike="noStrike">
                <a:solidFill>
                  <a:srgbClr val="ffffff"/>
                </a:solidFill>
                <a:latin typeface="Arial"/>
              </a:rPr>
              <a:t>X</a:t>
            </a:r>
            <a:r>
              <a:rPr b="0" lang="en-US" sz="1800" spc="-1" strike="noStrike">
                <a:solidFill>
                  <a:srgbClr val="ffffff"/>
                </a:solidFill>
                <a:latin typeface="Arial"/>
              </a:rPr>
              <a:t> = PC. </a:t>
            </a:r>
            <a:endParaRPr b="0" lang="en-US" sz="1800" spc="-1" strike="noStrike">
              <a:solidFill>
                <a:srgbClr val="ffffff"/>
              </a:solidFill>
              <a:latin typeface="Arial"/>
            </a:endParaRPr>
          </a:p>
          <a:p>
            <a:pPr>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a:lnSpc>
                <a:spcPct val="9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ffff"/>
                </a:solidFill>
                <a:latin typeface="Arial"/>
              </a:rPr>
              <a:t>How about </a:t>
            </a:r>
            <a:r>
              <a:rPr b="0" i="1" lang="en-US" sz="1800" spc="-1" strike="noStrike">
                <a:solidFill>
                  <a:srgbClr val="ffffff"/>
                </a:solidFill>
                <a:latin typeface="Arial"/>
              </a:rPr>
              <a:t>X </a:t>
            </a:r>
            <a:r>
              <a:rPr b="0" lang="en-US" sz="1800" spc="-1" strike="noStrike">
                <a:solidFill>
                  <a:srgbClr val="ffffff"/>
                </a:solidFill>
                <a:latin typeface="Arial"/>
              </a:rPr>
              <a:t>= mobile phone? </a:t>
            </a:r>
            <a:endParaRPr b="0" lang="en-US" sz="1800" spc="-1" strike="noStrike">
              <a:solidFill>
                <a:srgbClr val="ffffff"/>
              </a:solidFill>
              <a:latin typeface="Arial"/>
            </a:endParaRPr>
          </a:p>
          <a:p>
            <a:pPr>
              <a:lnSpc>
                <a:spcPct val="90000"/>
              </a:lnSpc>
              <a:spcBef>
                <a:spcPts val="275"/>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There are </a:t>
            </a:r>
            <a:r>
              <a:rPr b="0" i="1" lang="en-US" sz="1600" spc="-1" strike="noStrike">
                <a:solidFill>
                  <a:srgbClr val="ffffff"/>
                </a:solidFill>
                <a:latin typeface="Arial"/>
              </a:rPr>
              <a:t>still </a:t>
            </a:r>
            <a:r>
              <a:rPr b="0" lang="en-US" sz="1600" spc="-1" strike="noStrike">
                <a:solidFill>
                  <a:srgbClr val="ffffff"/>
                </a:solidFill>
                <a:latin typeface="Arial"/>
              </a:rPr>
              <a:t>poor communities with no phones.</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Many poor villages have only a few phones.</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Ownership ≠ usage</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Usage ≠ sophisticated usage</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Sophisticated usage ≠ increase in welfare</a:t>
            </a: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lvl="1" marL="742680" indent="-285480">
              <a:lnSpc>
                <a:spcPct val="90000"/>
              </a:lnSpc>
              <a:spcBef>
                <a:spcPts val="400"/>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600" spc="-1" strike="noStrike">
              <a:solidFill>
                <a:srgbClr val="ffffff"/>
              </a:solidFill>
              <a:latin typeface="Arial"/>
            </a:endParaRPr>
          </a:p>
        </p:txBody>
      </p:sp>
      <p:sp>
        <p:nvSpPr>
          <p:cNvPr id="185" name="Rectangle 5"/>
          <p:cNvSpPr/>
          <p:nvPr/>
        </p:nvSpPr>
        <p:spPr>
          <a:xfrm>
            <a:off x="0" y="6581880"/>
            <a:ext cx="9144000" cy="27648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Photo credit: Tom Pirelli</a:t>
            </a:r>
            <a:endParaRPr b="0" lang="en-US" sz="1200" spc="-1" strike="noStrike">
              <a:solidFill>
                <a:srgbClr val="ffffff"/>
              </a:solidFill>
              <a:latin typeface="Arial"/>
            </a:endParaRPr>
          </a:p>
        </p:txBody>
      </p:sp>
      <p:sp>
        <p:nvSpPr>
          <p:cNvPr id="186" name="TextBox 6"/>
          <p:cNvSpPr/>
          <p:nvPr/>
        </p:nvSpPr>
        <p:spPr>
          <a:xfrm>
            <a:off x="488160" y="228600"/>
            <a:ext cx="9442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Myth 1</a:t>
            </a:r>
            <a:endParaRPr b="0" lang="en-US" sz="2000" spc="-1" strike="noStrike">
              <a:solidFill>
                <a:srgbClr val="ffffff"/>
              </a:solidFill>
              <a:latin typeface="Arial"/>
            </a:endParaRPr>
          </a:p>
        </p:txBody>
      </p:sp>
      <p:pic>
        <p:nvPicPr>
          <p:cNvPr id="187" name="Picture 7" descr="SMS on play phone cropped"/>
          <p:cNvPicPr/>
          <p:nvPr/>
        </p:nvPicPr>
        <p:blipFill>
          <a:blip r:embed="rId2"/>
          <a:stretch/>
        </p:blipFill>
        <p:spPr>
          <a:xfrm>
            <a:off x="5486400" y="1676520"/>
            <a:ext cx="2874960" cy="4248000"/>
          </a:xfrm>
          <a:prstGeom prst="rect">
            <a:avLst/>
          </a:prstGeom>
          <a:ln w="15840">
            <a:solidFill>
              <a:srgbClr val="ffffcc"/>
            </a:solidFill>
            <a:miter/>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
          <p:cNvSpPr txBox="1"/>
          <p:nvPr/>
        </p:nvSpPr>
        <p:spPr>
          <a:xfrm>
            <a:off x="2476440" y="1494000"/>
            <a:ext cx="4191120" cy="3992400"/>
          </a:xfrm>
          <a:prstGeom prst="rect">
            <a:avLst/>
          </a:prstGeom>
          <a:noFill/>
          <a:ln w="0">
            <a:noFill/>
          </a:ln>
        </p:spPr>
        <p:txBody>
          <a:bodyPr>
            <a:normAutofit/>
          </a:bodyPr>
          <a:p>
            <a:pP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Given your current financial status,* would you pay 20% of your income on an ongoing basis for any of the following…?</a:t>
            </a: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Customized news</a:t>
            </a: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Premium banking services</a:t>
            </a: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Tutoring services </a:t>
            </a: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Better health plan</a:t>
            </a: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189" name="Rectangle 3"/>
          <p:cNvSpPr/>
          <p:nvPr/>
        </p:nvSpPr>
        <p:spPr>
          <a:xfrm>
            <a:off x="0" y="6519960"/>
            <a:ext cx="9144000" cy="33732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 Or, use your expected financial status as a working adult, if you’re a student.</a:t>
            </a:r>
            <a:endParaRPr b="0" lang="en-US" sz="16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4" dur="indefinite" restart="never" nodeType="tmRoot">
          <p:childTnLst>
            <p:seq>
              <p:cTn id="15" dur="indefinite" nodeType="mainSeq">
                <p:childTnLst>
                  <p:par>
                    <p:cTn id="16" fill="hold">
                      <p:stCondLst>
                        <p:cond delay="indefinite"/>
                      </p:stCondLst>
                      <p:childTnLst>
                        <p:par>
                          <p:cTn id="17" fill="hold">
                            <p:stCondLst>
                              <p:cond delay="0"/>
                            </p:stCondLst>
                            <p:childTnLst>
                              <p:par>
                                <p:cTn id="18" nodeType="clickEffect" fill="hold" presetClass="entr" presetID="1">
                                  <p:stCondLst>
                                    <p:cond delay="0"/>
                                  </p:stCondLst>
                                  <p:childTnLst>
                                    <p:set>
                                      <p:cBhvr>
                                        <p:cTn id="19"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Slide Number Placeholder 3"/>
          <p:cNvSpPr/>
          <p:nvPr/>
        </p:nvSpPr>
        <p:spPr>
          <a:xfrm>
            <a:off x="6553080" y="561348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7E987A0C-953C-48BA-B78D-54A623B7A128}" type="slidenum">
              <a:rPr b="0" lang="en-US" sz="1200" spc="-1" strike="noStrike">
                <a:solidFill>
                  <a:srgbClr val="898989"/>
                </a:solidFill>
                <a:latin typeface="Calibri"/>
              </a:rPr>
              <a:t>&lt;number&gt;</a:t>
            </a:fld>
            <a:endParaRPr b="0" lang="en-US" sz="1200" spc="-1" strike="noStrike">
              <a:solidFill>
                <a:srgbClr val="ffffff"/>
              </a:solidFill>
              <a:latin typeface="Arial"/>
            </a:endParaRPr>
          </a:p>
        </p:txBody>
      </p:sp>
      <p:sp>
        <p:nvSpPr>
          <p:cNvPr id="191" name="Rectangle 49"/>
          <p:cNvSpPr/>
          <p:nvPr/>
        </p:nvSpPr>
        <p:spPr>
          <a:xfrm>
            <a:off x="8410680" y="5657760"/>
            <a:ext cx="228600" cy="228600"/>
          </a:xfrm>
          <a:prstGeom prst="rect">
            <a:avLst/>
          </a:prstGeom>
          <a:solidFill>
            <a:srgbClr val="000000"/>
          </a:solidFill>
          <a:ln w="12600">
            <a:solidFill>
              <a:srgbClr val="000000"/>
            </a:solidFill>
            <a:miter/>
          </a:ln>
        </p:spPr>
        <p:style>
          <a:lnRef idx="0"/>
          <a:fillRef idx="0"/>
          <a:effectRef idx="0"/>
          <a:fontRef idx="minor"/>
        </p:style>
      </p:sp>
      <p:graphicFrame>
        <p:nvGraphicFramePr>
          <p:cNvPr id="192" name=""/>
          <p:cNvGraphicFramePr/>
          <p:nvPr/>
        </p:nvGraphicFramePr>
        <p:xfrm>
          <a:off x="609480" y="2394000"/>
          <a:ext cx="7858080" cy="3720960"/>
        </p:xfrm>
        <a:graphic>
          <a:graphicData uri="http://schemas.openxmlformats.org/drawingml/2006/table">
            <a:tbl>
              <a:tblPr/>
              <a:tblGrid>
                <a:gridCol w="2071800"/>
                <a:gridCol w="4500720"/>
                <a:gridCol w="1285560"/>
              </a:tblGrid>
              <a:tr h="534960">
                <a:tc>
                  <a:txBody>
                    <a:bodyPr lIns="4320" rIns="4320" tIns="4320" bIns="0" anchor="b">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PC/Internet capability  </a:t>
                      </a:r>
                      <a:endParaRPr b="0" lang="en-US" sz="1400" spc="-1" strike="noStrike">
                        <a:solidFill>
                          <a:srgbClr val="ffffff"/>
                        </a:solidFill>
                        <a:latin typeface="Arial"/>
                      </a:endParaRPr>
                    </a:p>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400" spc="-1" strike="noStrike">
                        <a:solidFill>
                          <a:srgbClr val="ffffff"/>
                        </a:solidFill>
                        <a:latin typeface="Arial"/>
                      </a:endParaRPr>
                    </a:p>
                  </a:txBody>
                  <a:tcPr marL="4320" marR="4320">
                    <a:solidFill>
                      <a:srgbClr val="7f7f7f"/>
                    </a:solidFill>
                  </a:tcPr>
                </a:tc>
                <a:tc>
                  <a:txBody>
                    <a:bodyPr lIns="4320" rIns="4320" tIns="4320" bIns="0" anchor="b">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Existing Alternative  </a:t>
                      </a:r>
                      <a:endParaRPr b="0" lang="en-US" sz="1400" spc="-1" strike="noStrike">
                        <a:solidFill>
                          <a:srgbClr val="ffffff"/>
                        </a:solidFill>
                        <a:latin typeface="Arial"/>
                      </a:endParaRPr>
                    </a:p>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400" spc="-1" strike="noStrike">
                        <a:solidFill>
                          <a:srgbClr val="ffffff"/>
                        </a:solidFill>
                        <a:latin typeface="Arial"/>
                      </a:endParaRPr>
                    </a:p>
                  </a:txBody>
                  <a:tcPr marL="4320" marR="4320">
                    <a:solidFill>
                      <a:srgbClr val="7f7f7f"/>
                    </a:solidFill>
                  </a:tcPr>
                </a:tc>
                <a:tc>
                  <a:txBody>
                    <a:bodyPr lIns="4320" rIns="4320" tIns="4320" bIns="0" anchor="b">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IN" sz="1400" spc="-1" strike="noStrike">
                          <a:solidFill>
                            <a:srgbClr val="ffffff"/>
                          </a:solidFill>
                          <a:latin typeface="Tahoma"/>
                          <a:ea typeface="Tahoma"/>
                        </a:rPr>
                        <a:t>Cost </a:t>
                      </a:r>
                      <a:endParaRPr b="0" lang="en-US" sz="1400" spc="-1" strike="noStrike">
                        <a:solidFill>
                          <a:srgbClr val="ffffff"/>
                        </a:solidFill>
                        <a:latin typeface="Arial"/>
                      </a:endParaRPr>
                    </a:p>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IN" sz="1400" spc="-1" strike="noStrike">
                          <a:solidFill>
                            <a:srgbClr val="ffffff"/>
                          </a:solidFill>
                          <a:latin typeface="Tahoma"/>
                          <a:ea typeface="Tahoma"/>
                        </a:rPr>
                        <a:t>(US$ per hour)</a:t>
                      </a:r>
                      <a:endParaRPr b="0" lang="en-US" sz="1400" spc="-1" strike="noStrike">
                        <a:solidFill>
                          <a:srgbClr val="ffffff"/>
                        </a:solidFill>
                        <a:latin typeface="Arial"/>
                      </a:endParaRPr>
                    </a:p>
                  </a:txBody>
                  <a:tcPr marL="4320" marR="4320">
                    <a:solidFill>
                      <a:srgbClr val="7f7f7f"/>
                    </a:solidFill>
                  </a:tcPr>
                </a:tc>
              </a:tr>
              <a:tr h="318960">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Search for information </a:t>
                      </a:r>
                      <a:endParaRPr b="0" lang="en-US" sz="1400" spc="-1" strike="noStrike">
                        <a:solidFill>
                          <a:srgbClr val="ffffff"/>
                        </a:solidFill>
                        <a:latin typeface="Arial"/>
                      </a:endParaRPr>
                    </a:p>
                  </a:txBody>
                  <a:tcPr marL="4320" marR="4320">
                    <a:noFill/>
                  </a:tcPr>
                </a:tc>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Social networks </a:t>
                      </a:r>
                      <a:endParaRPr b="0" lang="en-US" sz="1400" spc="-1" strike="noStrike">
                        <a:solidFill>
                          <a:srgbClr val="ffffff"/>
                        </a:solidFill>
                        <a:latin typeface="Arial"/>
                      </a:endParaRPr>
                    </a:p>
                  </a:txBody>
                  <a:tcPr marL="4320" marR="4320">
                    <a:noFill/>
                  </a:tcPr>
                </a:tc>
                <a:tc>
                  <a:txBody>
                    <a:bodyPr lIns="4320" rIns="4320" tIns="4320" bIns="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Free</a:t>
                      </a:r>
                      <a:endParaRPr b="0" lang="en-US" sz="1400" spc="-1" strike="noStrike">
                        <a:solidFill>
                          <a:srgbClr val="ffffff"/>
                        </a:solidFill>
                        <a:latin typeface="Arial"/>
                      </a:endParaRPr>
                    </a:p>
                  </a:txBody>
                  <a:tcPr marL="4320" marR="4320">
                    <a:noFill/>
                  </a:tcPr>
                </a:tc>
              </a:tr>
              <a:tr h="314280">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Health information</a:t>
                      </a:r>
                      <a:endParaRPr b="0" lang="en-US" sz="1400" spc="-1" strike="noStrike">
                        <a:solidFill>
                          <a:srgbClr val="ffffff"/>
                        </a:solidFill>
                        <a:latin typeface="Arial"/>
                      </a:endParaRPr>
                    </a:p>
                  </a:txBody>
                  <a:tcPr marL="4320" marR="4320">
                    <a:noFill/>
                  </a:tcPr>
                </a:tc>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Government health clinic </a:t>
                      </a:r>
                      <a:endParaRPr b="0" lang="en-US" sz="1400" spc="-1" strike="noStrike">
                        <a:solidFill>
                          <a:srgbClr val="ffffff"/>
                        </a:solidFill>
                        <a:latin typeface="Arial"/>
                      </a:endParaRPr>
                    </a:p>
                  </a:txBody>
                  <a:tcPr marL="4320" marR="4320">
                    <a:noFill/>
                  </a:tcPr>
                </a:tc>
                <a:tc>
                  <a:txBody>
                    <a:bodyPr lIns="4320" rIns="4320" tIns="4320" bIns="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Free</a:t>
                      </a:r>
                      <a:endParaRPr b="0" lang="en-US" sz="1400" spc="-1" strike="noStrike">
                        <a:solidFill>
                          <a:srgbClr val="ffffff"/>
                        </a:solidFill>
                        <a:latin typeface="Arial"/>
                      </a:endParaRPr>
                    </a:p>
                  </a:txBody>
                  <a:tcPr marL="4320" marR="4320">
                    <a:noFill/>
                  </a:tcPr>
                </a:tc>
              </a:tr>
              <a:tr h="360360">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Agriculture information</a:t>
                      </a:r>
                      <a:endParaRPr b="0" lang="en-US" sz="1400" spc="-1" strike="noStrike">
                        <a:solidFill>
                          <a:srgbClr val="ffffff"/>
                        </a:solidFill>
                        <a:latin typeface="Arial"/>
                      </a:endParaRPr>
                    </a:p>
                  </a:txBody>
                  <a:tcPr marL="4320" marR="4320">
                    <a:noFill/>
                  </a:tcPr>
                </a:tc>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Government agricultural extension</a:t>
                      </a:r>
                      <a:endParaRPr b="0" lang="en-US" sz="1400" spc="-1" strike="noStrike">
                        <a:solidFill>
                          <a:srgbClr val="ffffff"/>
                        </a:solidFill>
                        <a:latin typeface="Arial"/>
                      </a:endParaRPr>
                    </a:p>
                  </a:txBody>
                  <a:tcPr marL="4320" marR="4320">
                    <a:noFill/>
                  </a:tcPr>
                </a:tc>
                <a:tc>
                  <a:txBody>
                    <a:bodyPr lIns="4320" rIns="4320" tIns="4320" bIns="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Free </a:t>
                      </a:r>
                      <a:endParaRPr b="0" lang="en-US" sz="1400" spc="-1" strike="noStrike">
                        <a:solidFill>
                          <a:srgbClr val="ffffff"/>
                        </a:solidFill>
                        <a:latin typeface="Arial"/>
                      </a:endParaRPr>
                    </a:p>
                  </a:txBody>
                  <a:tcPr marL="4320" marR="4320">
                    <a:noFill/>
                  </a:tcPr>
                </a:tc>
              </a:tr>
              <a:tr h="289080">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Accounting </a:t>
                      </a:r>
                      <a:endParaRPr b="0" lang="en-US" sz="1400" spc="-1" strike="noStrike">
                        <a:solidFill>
                          <a:srgbClr val="ffffff"/>
                        </a:solidFill>
                        <a:latin typeface="Arial"/>
                      </a:endParaRPr>
                    </a:p>
                  </a:txBody>
                  <a:tcPr marL="4320" marR="4320">
                    <a:noFill/>
                  </a:tcPr>
                </a:tc>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Notebook and calculator </a:t>
                      </a:r>
                      <a:endParaRPr b="0" lang="en-US" sz="1400" spc="-1" strike="noStrike">
                        <a:solidFill>
                          <a:srgbClr val="ffffff"/>
                        </a:solidFill>
                        <a:latin typeface="Arial"/>
                      </a:endParaRPr>
                    </a:p>
                  </a:txBody>
                  <a:tcPr marL="4320" marR="4320">
                    <a:noFill/>
                  </a:tcPr>
                </a:tc>
                <a:tc>
                  <a:txBody>
                    <a:bodyPr lIns="4320" rIns="4320" tIns="4320" bIns="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0.01</a:t>
                      </a:r>
                      <a:endParaRPr b="0" lang="en-US" sz="1400" spc="-1" strike="noStrike">
                        <a:solidFill>
                          <a:srgbClr val="ffffff"/>
                        </a:solidFill>
                        <a:latin typeface="Arial"/>
                      </a:endParaRPr>
                    </a:p>
                  </a:txBody>
                  <a:tcPr marL="4320" marR="4320">
                    <a:noFill/>
                  </a:tcPr>
                </a:tc>
              </a:tr>
              <a:tr h="317520">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Data exchange</a:t>
                      </a:r>
                      <a:endParaRPr b="0" lang="en-US" sz="1400" spc="-1" strike="noStrike">
                        <a:solidFill>
                          <a:srgbClr val="ffffff"/>
                        </a:solidFill>
                        <a:latin typeface="Arial"/>
                      </a:endParaRPr>
                    </a:p>
                  </a:txBody>
                  <a:tcPr marL="4320" marR="4320">
                    <a:noFill/>
                  </a:tcPr>
                </a:tc>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IN" sz="1400" spc="-1" strike="noStrike">
                          <a:solidFill>
                            <a:srgbClr val="ffffff"/>
                          </a:solidFill>
                          <a:latin typeface="Tahoma"/>
                          <a:ea typeface="Tahoma"/>
                        </a:rPr>
                        <a:t>Bicycle (local 10 kms, few hours)</a:t>
                      </a:r>
                      <a:endParaRPr b="0" lang="en-US" sz="1400" spc="-1" strike="noStrike">
                        <a:solidFill>
                          <a:srgbClr val="ffffff"/>
                        </a:solidFill>
                        <a:latin typeface="Arial"/>
                      </a:endParaRPr>
                    </a:p>
                  </a:txBody>
                  <a:tcPr marL="4320" marR="4320">
                    <a:noFill/>
                  </a:tcPr>
                </a:tc>
                <a:tc>
                  <a:txBody>
                    <a:bodyPr lIns="4320" rIns="4320" tIns="4320" bIns="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0.10</a:t>
                      </a:r>
                      <a:endParaRPr b="0" lang="en-US" sz="1400" spc="-1" strike="noStrike">
                        <a:solidFill>
                          <a:srgbClr val="ffffff"/>
                        </a:solidFill>
                        <a:latin typeface="Arial"/>
                      </a:endParaRPr>
                    </a:p>
                  </a:txBody>
                  <a:tcPr marL="4320" marR="4320">
                    <a:noFill/>
                  </a:tcPr>
                </a:tc>
              </a:tr>
              <a:tr h="328680">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Entertainment  </a:t>
                      </a:r>
                      <a:endParaRPr b="0" lang="en-US" sz="1400" spc="-1" strike="noStrike">
                        <a:solidFill>
                          <a:srgbClr val="ffffff"/>
                        </a:solidFill>
                        <a:latin typeface="Arial"/>
                      </a:endParaRPr>
                    </a:p>
                  </a:txBody>
                  <a:tcPr marL="4320" marR="4320">
                    <a:noFill/>
                  </a:tcPr>
                </a:tc>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Movie in a theatre</a:t>
                      </a:r>
                      <a:endParaRPr b="0" lang="en-US" sz="1400" spc="-1" strike="noStrike">
                        <a:solidFill>
                          <a:srgbClr val="ffffff"/>
                        </a:solidFill>
                        <a:latin typeface="Arial"/>
                      </a:endParaRPr>
                    </a:p>
                  </a:txBody>
                  <a:tcPr marL="4320" marR="4320">
                    <a:noFill/>
                  </a:tcPr>
                </a:tc>
                <a:tc>
                  <a:txBody>
                    <a:bodyPr lIns="4320" rIns="4320" tIns="4320" bIns="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0.10</a:t>
                      </a:r>
                      <a:endParaRPr b="0" lang="en-US" sz="1400" spc="-1" strike="noStrike">
                        <a:solidFill>
                          <a:srgbClr val="ffffff"/>
                        </a:solidFill>
                        <a:latin typeface="Arial"/>
                      </a:endParaRPr>
                    </a:p>
                  </a:txBody>
                  <a:tcPr marL="4320" marR="4320">
                    <a:noFill/>
                  </a:tcPr>
                </a:tc>
              </a:tr>
              <a:tr h="328680">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Music</a:t>
                      </a:r>
                      <a:endParaRPr b="0" lang="en-US" sz="1400" spc="-1" strike="noStrike">
                        <a:solidFill>
                          <a:srgbClr val="ffffff"/>
                        </a:solidFill>
                        <a:latin typeface="Arial"/>
                      </a:endParaRPr>
                    </a:p>
                  </a:txBody>
                  <a:tcPr marL="4320" marR="4320">
                    <a:noFill/>
                  </a:tcPr>
                </a:tc>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IN" sz="1400" spc="-1" strike="noStrike">
                          <a:solidFill>
                            <a:srgbClr val="ffffff"/>
                          </a:solidFill>
                          <a:latin typeface="Tahoma"/>
                          <a:ea typeface="Tahoma"/>
                        </a:rPr>
                        <a:t>CD player + buying pirated CDs (MP3)</a:t>
                      </a:r>
                      <a:endParaRPr b="0" lang="en-US" sz="1400" spc="-1" strike="noStrike">
                        <a:solidFill>
                          <a:srgbClr val="ffffff"/>
                        </a:solidFill>
                        <a:latin typeface="Arial"/>
                      </a:endParaRPr>
                    </a:p>
                  </a:txBody>
                  <a:tcPr marL="4320" marR="4320">
                    <a:noFill/>
                  </a:tcPr>
                </a:tc>
                <a:tc>
                  <a:txBody>
                    <a:bodyPr lIns="4320" rIns="4320" tIns="4320" bIns="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0.12</a:t>
                      </a:r>
                      <a:endParaRPr b="0" lang="en-US" sz="1400" spc="-1" strike="noStrike">
                        <a:solidFill>
                          <a:srgbClr val="ffffff"/>
                        </a:solidFill>
                        <a:latin typeface="Arial"/>
                      </a:endParaRPr>
                    </a:p>
                  </a:txBody>
                  <a:tcPr marL="4320" marR="4320">
                    <a:noFill/>
                  </a:tcPr>
                </a:tc>
              </a:tr>
              <a:tr h="285480">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News</a:t>
                      </a:r>
                      <a:endParaRPr b="0" lang="en-US" sz="1400" spc="-1" strike="noStrike">
                        <a:solidFill>
                          <a:srgbClr val="ffffff"/>
                        </a:solidFill>
                        <a:latin typeface="Arial"/>
                      </a:endParaRPr>
                    </a:p>
                  </a:txBody>
                  <a:tcPr marL="4320" marR="4320">
                    <a:noFill/>
                  </a:tcPr>
                </a:tc>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TV + cable </a:t>
                      </a:r>
                      <a:endParaRPr b="0" lang="en-US" sz="1400" spc="-1" strike="noStrike">
                        <a:solidFill>
                          <a:srgbClr val="ffffff"/>
                        </a:solidFill>
                        <a:latin typeface="Arial"/>
                      </a:endParaRPr>
                    </a:p>
                  </a:txBody>
                  <a:tcPr marL="4320" marR="4320">
                    <a:noFill/>
                  </a:tcPr>
                </a:tc>
                <a:tc>
                  <a:txBody>
                    <a:bodyPr lIns="4320" rIns="4320" tIns="4320" bIns="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0.12</a:t>
                      </a:r>
                      <a:endParaRPr b="0" lang="en-US" sz="1400" spc="-1" strike="noStrike">
                        <a:solidFill>
                          <a:srgbClr val="ffffff"/>
                        </a:solidFill>
                        <a:latin typeface="Arial"/>
                      </a:endParaRPr>
                    </a:p>
                  </a:txBody>
                  <a:tcPr marL="4320" marR="4320">
                    <a:noFill/>
                  </a:tcPr>
                </a:tc>
              </a:tr>
              <a:tr h="285840">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Education </a:t>
                      </a:r>
                      <a:endParaRPr b="0" lang="en-US" sz="1400" spc="-1" strike="noStrike">
                        <a:solidFill>
                          <a:srgbClr val="ffffff"/>
                        </a:solidFill>
                        <a:latin typeface="Arial"/>
                      </a:endParaRPr>
                    </a:p>
                  </a:txBody>
                  <a:tcPr marL="4320" marR="4320">
                    <a:noFill/>
                  </a:tcPr>
                </a:tc>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IN" sz="1400" spc="-1" strike="noStrike">
                          <a:solidFill>
                            <a:srgbClr val="ffffff"/>
                          </a:solidFill>
                          <a:latin typeface="Tahoma"/>
                          <a:ea typeface="Tahoma"/>
                        </a:rPr>
                        <a:t>Private school in Bangalore</a:t>
                      </a:r>
                      <a:endParaRPr b="0" lang="en-US" sz="1400" spc="-1" strike="noStrike">
                        <a:solidFill>
                          <a:srgbClr val="ffffff"/>
                        </a:solidFill>
                        <a:latin typeface="Arial"/>
                      </a:endParaRPr>
                    </a:p>
                  </a:txBody>
                  <a:tcPr marL="4320" marR="4320">
                    <a:noFill/>
                  </a:tcPr>
                </a:tc>
                <a:tc>
                  <a:txBody>
                    <a:bodyPr lIns="4320" rIns="4320" tIns="4320" bIns="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Tahoma"/>
                          <a:ea typeface="Tahoma"/>
                        </a:rPr>
                        <a:t>0.12</a:t>
                      </a:r>
                      <a:endParaRPr b="0" lang="en-US" sz="1400" spc="-1" strike="noStrike">
                        <a:solidFill>
                          <a:srgbClr val="ffffff"/>
                        </a:solidFill>
                        <a:latin typeface="Arial"/>
                      </a:endParaRPr>
                    </a:p>
                  </a:txBody>
                  <a:tcPr marL="4320" marR="4320">
                    <a:noFill/>
                  </a:tcPr>
                </a:tc>
              </a:tr>
              <a:tr h="357120">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00"/>
                          </a:solidFill>
                          <a:latin typeface="Tahoma"/>
                          <a:ea typeface="Tahoma"/>
                        </a:rPr>
                        <a:t>PC/internet access</a:t>
                      </a:r>
                      <a:endParaRPr b="0" lang="en-US" sz="1400" spc="-1" strike="noStrike">
                        <a:solidFill>
                          <a:srgbClr val="ffffff"/>
                        </a:solidFill>
                        <a:latin typeface="Arial"/>
                      </a:endParaRPr>
                    </a:p>
                  </a:txBody>
                  <a:tcPr marL="4320" marR="4320">
                    <a:noFill/>
                  </a:tcPr>
                </a:tc>
                <a:tc>
                  <a:txBody>
                    <a:bodyPr lIns="4320" rIns="4320" tIns="4320" bIns="0" anchor="b">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IN" sz="1400" spc="-1" strike="noStrike">
                          <a:solidFill>
                            <a:srgbClr val="ffff00"/>
                          </a:solidFill>
                          <a:latin typeface="Tahoma"/>
                          <a:ea typeface="Tahoma"/>
                        </a:rPr>
                        <a:t>1 hour in an Internet café  </a:t>
                      </a:r>
                      <a:endParaRPr b="0" lang="en-US" sz="1400" spc="-1" strike="noStrike">
                        <a:solidFill>
                          <a:srgbClr val="ffffff"/>
                        </a:solidFill>
                        <a:latin typeface="Arial"/>
                      </a:endParaRPr>
                    </a:p>
                  </a:txBody>
                  <a:tcPr marL="4320" marR="4320">
                    <a:noFill/>
                  </a:tcPr>
                </a:tc>
                <a:tc>
                  <a:txBody>
                    <a:bodyPr lIns="4320" rIns="4320" tIns="4320" bIns="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00"/>
                          </a:solidFill>
                          <a:latin typeface="Tahoma"/>
                          <a:ea typeface="Tahoma"/>
                        </a:rPr>
                        <a:t>0.25</a:t>
                      </a:r>
                      <a:endParaRPr b="0" lang="en-US" sz="1400" spc="-1" strike="noStrike">
                        <a:solidFill>
                          <a:srgbClr val="ffffff"/>
                        </a:solidFill>
                        <a:latin typeface="Arial"/>
                      </a:endParaRPr>
                    </a:p>
                  </a:txBody>
                  <a:tcPr marL="4320" marR="4320">
                    <a:noFill/>
                  </a:tcPr>
                </a:tc>
              </a:tr>
            </a:tbl>
          </a:graphicData>
        </a:graphic>
      </p:graphicFrame>
      <p:pic>
        <p:nvPicPr>
          <p:cNvPr id="193" name="Rectangle 2" descr=""/>
          <p:cNvPicPr/>
          <p:nvPr/>
        </p:nvPicPr>
        <p:blipFill>
          <a:blip r:embed="rId1"/>
          <a:stretch/>
        </p:blipFill>
        <p:spPr>
          <a:xfrm>
            <a:off x="268200" y="268200"/>
            <a:ext cx="8425080" cy="1158840"/>
          </a:xfrm>
          <a:prstGeom prst="rect">
            <a:avLst/>
          </a:prstGeom>
          <a:ln w="0">
            <a:noFill/>
          </a:ln>
        </p:spPr>
      </p:pic>
      <p:sp>
        <p:nvSpPr>
          <p:cNvPr id="194" name="TextBox 12"/>
          <p:cNvSpPr/>
          <p:nvPr/>
        </p:nvSpPr>
        <p:spPr>
          <a:xfrm>
            <a:off x="488160" y="228600"/>
            <a:ext cx="9442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Myth 2</a:t>
            </a:r>
            <a:endParaRPr b="0" lang="en-US" sz="2000" spc="-1" strike="noStrike">
              <a:solidFill>
                <a:srgbClr val="ffffff"/>
              </a:solidFill>
              <a:latin typeface="Arial"/>
            </a:endParaRPr>
          </a:p>
        </p:txBody>
      </p:sp>
      <p:sp>
        <p:nvSpPr>
          <p:cNvPr id="195" name="TextBox 6"/>
          <p:cNvSpPr/>
          <p:nvPr/>
        </p:nvSpPr>
        <p:spPr>
          <a:xfrm>
            <a:off x="1415160" y="1752480"/>
            <a:ext cx="618516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Costs of goods and services in peri-urban Bangalore.</a:t>
            </a:r>
            <a:endParaRPr b="0" lang="en-US" sz="2000" spc="-1" strike="noStrike">
              <a:solidFill>
                <a:srgbClr val="ffffff"/>
              </a:solidFill>
              <a:latin typeface="Arial"/>
            </a:endParaRPr>
          </a:p>
        </p:txBody>
      </p:sp>
      <p:sp>
        <p:nvSpPr>
          <p:cNvPr id="196" name="Rectangle 8"/>
          <p:cNvSpPr/>
          <p:nvPr/>
        </p:nvSpPr>
        <p:spPr>
          <a:xfrm>
            <a:off x="0" y="6581880"/>
            <a:ext cx="9144000" cy="27648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Source: Aishwarya Ratan &amp; Kentaro Toyama</a:t>
            </a:r>
            <a:endParaRPr b="0" lang="en-US" sz="1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
          <p:cNvSpPr txBox="1"/>
          <p:nvPr/>
        </p:nvSpPr>
        <p:spPr>
          <a:xfrm>
            <a:off x="1866600" y="1523520"/>
            <a:ext cx="5600520" cy="4373640"/>
          </a:xfrm>
          <a:prstGeom prst="rect">
            <a:avLst/>
          </a:prstGeom>
          <a:noFill/>
          <a:ln w="0">
            <a:noFill/>
          </a:ln>
        </p:spPr>
        <p:txBody>
          <a:bodyPr>
            <a:normAutofit/>
          </a:bodyPr>
          <a:p>
            <a:pPr>
              <a:spcBef>
                <a:spcPts val="5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If you had 20% of your annual income to spare right now, and had to spend it on one of the following, which would you spend it on…?</a:t>
            </a:r>
            <a:endParaRPr b="0" lang="en-US" sz="24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A part-time personal assistant</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Travel and tourism</a:t>
            </a:r>
            <a:endParaRPr b="0" lang="en-US" sz="2000" spc="-1" strike="noStrike">
              <a:solidFill>
                <a:srgbClr val="ffffff"/>
              </a:solidFill>
              <a:latin typeface="Arial"/>
            </a:endParaRPr>
          </a:p>
          <a:p>
            <a:pPr lvl="1" marL="742680" indent="-285480">
              <a:spcBef>
                <a:spcPts val="499"/>
              </a:spcBef>
              <a:buClr>
                <a:srgbClr val="ffffff"/>
              </a:buClr>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iPhone or other gadget</a:t>
            </a: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a:p>
            <a:pPr lvl="1" marL="742680" indent="-285480">
              <a:spcBef>
                <a:spcPts val="49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ffffff"/>
              </a:solidFill>
              <a:latin typeface="Arial"/>
            </a:endParaRPr>
          </a:p>
        </p:txBody>
      </p:sp>
      <p:sp>
        <p:nvSpPr>
          <p:cNvPr id="198" name="Rectangle 3"/>
          <p:cNvSpPr/>
          <p:nvPr/>
        </p:nvSpPr>
        <p:spPr>
          <a:xfrm>
            <a:off x="0" y="6519960"/>
            <a:ext cx="9144000" cy="33732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 Or, use your expected financial status as a working adult, if you’re a student.</a:t>
            </a:r>
            <a:endParaRPr b="0" lang="en-US" sz="16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0" dur="indefinite" restart="never" nodeType="tmRoot">
          <p:childTnLst>
            <p:seq>
              <p:cTn id="21" dur="indefinite" nodeType="mainSeq">
                <p:childTnLst>
                  <p:par>
                    <p:cTn id="22" fill="hold">
                      <p:stCondLst>
                        <p:cond delay="indefinite"/>
                      </p:stCondLst>
                      <p:childTnLst>
                        <p:par>
                          <p:cTn id="23" fill="hold">
                            <p:stCondLst>
                              <p:cond delay="0"/>
                            </p:stCondLst>
                            <p:childTnLst>
                              <p:par>
                                <p:cTn id="24" nodeType="clickEffect" fill="hold" presetClass="entr" presetID="1">
                                  <p:stCondLst>
                                    <p:cond delay="0"/>
                                  </p:stCondLst>
                                  <p:childTnLst>
                                    <p:set>
                                      <p:cBhvr>
                                        <p:cTn id="25"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Rectangle 2" descr=""/>
          <p:cNvPicPr/>
          <p:nvPr/>
        </p:nvPicPr>
        <p:blipFill>
          <a:blip r:embed="rId1"/>
          <a:stretch/>
        </p:blipFill>
        <p:spPr>
          <a:xfrm>
            <a:off x="268200" y="268200"/>
            <a:ext cx="8442360" cy="1158840"/>
          </a:xfrm>
          <a:prstGeom prst="rect">
            <a:avLst/>
          </a:prstGeom>
          <a:ln w="0">
            <a:noFill/>
          </a:ln>
        </p:spPr>
      </p:pic>
      <p:sp>
        <p:nvSpPr>
          <p:cNvPr id="200" name=""/>
          <p:cNvSpPr txBox="1"/>
          <p:nvPr/>
        </p:nvSpPr>
        <p:spPr>
          <a:xfrm>
            <a:off x="4723920" y="1447920"/>
            <a:ext cx="4038840" cy="4419360"/>
          </a:xfrm>
          <a:prstGeom prst="rect">
            <a:avLst/>
          </a:prstGeom>
          <a:noFill/>
          <a:ln w="0">
            <a:noFill/>
          </a:ln>
        </p:spPr>
        <p:txBody>
          <a:bodyPr>
            <a:normAutofit fontScale="81000"/>
          </a:bodyPr>
          <a:p>
            <a:pPr>
              <a:lnSpc>
                <a:spcPct val="90000"/>
              </a:lnSpc>
              <a:spcBef>
                <a:spcPts val="4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600" spc="-1" strike="noStrike">
                <a:solidFill>
                  <a:srgbClr val="ffffff"/>
                </a:solidFill>
                <a:latin typeface="Arial"/>
              </a:rPr>
              <a:t>“</a:t>
            </a:r>
            <a:r>
              <a:rPr b="0" i="1" lang="en-US" sz="1600" spc="-1" strike="noStrike">
                <a:solidFill>
                  <a:srgbClr val="ffffff"/>
                </a:solidFill>
                <a:latin typeface="Arial"/>
              </a:rPr>
              <a:t>Needs” are relative. Bill Gates needs his personal assistants and might think we relatively poor people to be foolish to spend on travel or gadgets and other “frivolous” expenses.</a:t>
            </a:r>
            <a:endParaRPr b="0" lang="en-US" sz="1600" spc="-1" strike="noStrike">
              <a:solidFill>
                <a:srgbClr val="ffffff"/>
              </a:solidFill>
              <a:latin typeface="Arial"/>
            </a:endParaRPr>
          </a:p>
          <a:p>
            <a:pPr>
              <a:lnSpc>
                <a:spcPct val="90000"/>
              </a:lnSpc>
              <a:spcBef>
                <a:spcPts val="4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600" spc="-1" strike="noStrike">
              <a:solidFill>
                <a:srgbClr val="ffffff"/>
              </a:solidFill>
              <a:latin typeface="Arial"/>
            </a:endParaRPr>
          </a:p>
          <a:p>
            <a:pPr>
              <a:lnSpc>
                <a:spcPct val="90000"/>
              </a:lnSpc>
              <a:spcBef>
                <a:spcPts val="4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a:t>
            </a:r>
            <a:r>
              <a:rPr b="0" lang="en-US" sz="1600" spc="-1" strike="noStrike">
                <a:solidFill>
                  <a:srgbClr val="ffffff"/>
                </a:solidFill>
                <a:latin typeface="Arial"/>
              </a:rPr>
              <a:t>Needs assessments” typically reveal the same needs, though no one spends on them…</a:t>
            </a:r>
            <a:endParaRPr b="0" lang="en-US" sz="1600" spc="-1" strike="noStrike">
              <a:solidFill>
                <a:srgbClr val="ffffff"/>
              </a:solidFill>
              <a:latin typeface="Arial"/>
            </a:endParaRPr>
          </a:p>
          <a:p>
            <a:pPr lvl="1" marL="742680" indent="-285480">
              <a:lnSpc>
                <a:spcPct val="90000"/>
              </a:lnSpc>
              <a:spcBef>
                <a:spcPts val="34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Better healthcare</a:t>
            </a:r>
            <a:endParaRPr b="0" lang="en-US" sz="1400" spc="-1" strike="noStrike">
              <a:solidFill>
                <a:srgbClr val="ffffff"/>
              </a:solidFill>
              <a:latin typeface="Arial"/>
            </a:endParaRPr>
          </a:p>
          <a:p>
            <a:pPr lvl="1" marL="742680" indent="-285480">
              <a:lnSpc>
                <a:spcPct val="90000"/>
              </a:lnSpc>
              <a:spcBef>
                <a:spcPts val="34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Better education</a:t>
            </a:r>
            <a:endParaRPr b="0" lang="en-US" sz="1400" spc="-1" strike="noStrike">
              <a:solidFill>
                <a:srgbClr val="ffffff"/>
              </a:solidFill>
              <a:latin typeface="Arial"/>
            </a:endParaRPr>
          </a:p>
          <a:p>
            <a:pPr lvl="1" marL="742680" indent="-285480">
              <a:lnSpc>
                <a:spcPct val="90000"/>
              </a:lnSpc>
              <a:spcBef>
                <a:spcPts val="34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Better income opportunities</a:t>
            </a:r>
            <a:endParaRPr b="0" lang="en-US" sz="1400" spc="-1" strike="noStrike">
              <a:solidFill>
                <a:srgbClr val="ffffff"/>
              </a:solidFill>
              <a:latin typeface="Arial"/>
            </a:endParaRPr>
          </a:p>
          <a:p>
            <a:pPr lvl="1" marL="742680" indent="-285480">
              <a:lnSpc>
                <a:spcPct val="90000"/>
              </a:lnSpc>
              <a:spcBef>
                <a:spcPts val="34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Etc.</a:t>
            </a:r>
            <a:endParaRPr b="0" lang="en-US" sz="1400" spc="-1" strike="noStrike">
              <a:solidFill>
                <a:srgbClr val="ffffff"/>
              </a:solidFill>
              <a:latin typeface="Arial"/>
            </a:endParaRPr>
          </a:p>
          <a:p>
            <a:pPr lvl="1" marL="742680" indent="-285480">
              <a:lnSpc>
                <a:spcPct val="90000"/>
              </a:lnSpc>
              <a:spcBef>
                <a:spcPts val="34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400" spc="-1" strike="noStrike">
              <a:solidFill>
                <a:srgbClr val="ffffff"/>
              </a:solidFill>
              <a:latin typeface="Arial"/>
            </a:endParaRPr>
          </a:p>
          <a:p>
            <a:pPr>
              <a:lnSpc>
                <a:spcPct val="90000"/>
              </a:lnSpc>
              <a:spcBef>
                <a:spcPts val="4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ffffff"/>
                </a:solidFill>
                <a:latin typeface="Arial"/>
              </a:rPr>
              <a:t>The same populations often spend lavishly on…</a:t>
            </a:r>
            <a:endParaRPr b="0" lang="en-US" sz="1600" spc="-1" strike="noStrike">
              <a:solidFill>
                <a:srgbClr val="ffffff"/>
              </a:solidFill>
              <a:latin typeface="Arial"/>
            </a:endParaRPr>
          </a:p>
          <a:p>
            <a:pPr lvl="1" marL="742680" indent="-285480">
              <a:lnSpc>
                <a:spcPct val="90000"/>
              </a:lnSpc>
              <a:spcBef>
                <a:spcPts val="34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Ring tones</a:t>
            </a:r>
            <a:endParaRPr b="0" lang="en-US" sz="1400" spc="-1" strike="noStrike">
              <a:solidFill>
                <a:srgbClr val="ffffff"/>
              </a:solidFill>
              <a:latin typeface="Arial"/>
            </a:endParaRPr>
          </a:p>
          <a:p>
            <a:pPr lvl="1" marL="742680" indent="-285480">
              <a:lnSpc>
                <a:spcPct val="90000"/>
              </a:lnSpc>
              <a:spcBef>
                <a:spcPts val="34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Music and movies</a:t>
            </a:r>
            <a:endParaRPr b="0" lang="en-US" sz="1400" spc="-1" strike="noStrike">
              <a:solidFill>
                <a:srgbClr val="ffffff"/>
              </a:solidFill>
              <a:latin typeface="Arial"/>
            </a:endParaRPr>
          </a:p>
          <a:p>
            <a:pPr lvl="1" marL="742680" indent="-285480">
              <a:lnSpc>
                <a:spcPct val="90000"/>
              </a:lnSpc>
              <a:spcBef>
                <a:spcPts val="34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Weddings and funerals</a:t>
            </a:r>
            <a:endParaRPr b="0" lang="en-US" sz="1400" spc="-1" strike="noStrike">
              <a:solidFill>
                <a:srgbClr val="ffffff"/>
              </a:solidFill>
              <a:latin typeface="Arial"/>
            </a:endParaRPr>
          </a:p>
          <a:p>
            <a:pPr lvl="1" marL="742680" indent="-285480">
              <a:lnSpc>
                <a:spcPct val="90000"/>
              </a:lnSpc>
              <a:spcBef>
                <a:spcPts val="34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Customized photos</a:t>
            </a:r>
            <a:endParaRPr b="0" lang="en-US" sz="1400" spc="-1" strike="noStrike">
              <a:solidFill>
                <a:srgbClr val="ffffff"/>
              </a:solidFill>
              <a:latin typeface="Arial"/>
            </a:endParaRPr>
          </a:p>
          <a:p>
            <a:pPr lvl="1" marL="742680" indent="-285480">
              <a:lnSpc>
                <a:spcPct val="90000"/>
              </a:lnSpc>
              <a:spcBef>
                <a:spcPts val="34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ffffff"/>
                </a:solidFill>
                <a:latin typeface="Arial"/>
              </a:rPr>
              <a:t>Etc.</a:t>
            </a:r>
            <a:endParaRPr b="0" lang="en-US" sz="1400" spc="-1" strike="noStrike">
              <a:solidFill>
                <a:srgbClr val="ffffff"/>
              </a:solidFill>
              <a:latin typeface="Arial"/>
            </a:endParaRPr>
          </a:p>
          <a:p>
            <a:pPr lvl="1" marL="742680" indent="-285480">
              <a:lnSpc>
                <a:spcPct val="90000"/>
              </a:lnSpc>
              <a:spcBef>
                <a:spcPts val="349"/>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400" spc="-1" strike="noStrike">
              <a:solidFill>
                <a:srgbClr val="ffffff"/>
              </a:solidFill>
              <a:latin typeface="Arial"/>
            </a:endParaRPr>
          </a:p>
          <a:p>
            <a:pPr>
              <a:lnSpc>
                <a:spcPct val="90000"/>
              </a:lnSpc>
              <a:spcBef>
                <a:spcPts val="3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400" spc="-1" strike="noStrike">
              <a:solidFill>
                <a:srgbClr val="ffffff"/>
              </a:solidFill>
              <a:latin typeface="Arial"/>
            </a:endParaRPr>
          </a:p>
          <a:p>
            <a:pPr>
              <a:lnSpc>
                <a:spcPct val="90000"/>
              </a:lnSpc>
              <a:spcBef>
                <a:spcPts val="3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400" spc="-1" strike="noStrike">
              <a:solidFill>
                <a:srgbClr val="ffffff"/>
              </a:solidFill>
              <a:latin typeface="Arial"/>
            </a:endParaRPr>
          </a:p>
          <a:p>
            <a:pPr>
              <a:lnSpc>
                <a:spcPct val="90000"/>
              </a:lnSpc>
              <a:spcBef>
                <a:spcPts val="3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400" spc="-1" strike="noStrike">
              <a:solidFill>
                <a:srgbClr val="ffffff"/>
              </a:solidFill>
              <a:latin typeface="Arial"/>
            </a:endParaRPr>
          </a:p>
        </p:txBody>
      </p:sp>
      <p:sp>
        <p:nvSpPr>
          <p:cNvPr id="201" name="TextBox 4"/>
          <p:cNvSpPr/>
          <p:nvPr/>
        </p:nvSpPr>
        <p:spPr>
          <a:xfrm>
            <a:off x="488160" y="228600"/>
            <a:ext cx="944280" cy="3988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ffff"/>
                </a:solidFill>
                <a:latin typeface="Arial"/>
              </a:rPr>
              <a:t>Myth 3</a:t>
            </a:r>
            <a:endParaRPr b="0" lang="en-US" sz="2000" spc="-1" strike="noStrike">
              <a:solidFill>
                <a:srgbClr val="ffffff"/>
              </a:solidFill>
              <a:latin typeface="Arial"/>
            </a:endParaRPr>
          </a:p>
        </p:txBody>
      </p:sp>
      <p:sp>
        <p:nvSpPr>
          <p:cNvPr id="202" name="Rectangle 7"/>
          <p:cNvSpPr/>
          <p:nvPr/>
        </p:nvSpPr>
        <p:spPr>
          <a:xfrm>
            <a:off x="1447920" y="6400800"/>
            <a:ext cx="7696080" cy="459000"/>
          </a:xfrm>
          <a:prstGeom prst="rect">
            <a:avLst/>
          </a:prstGeom>
          <a:noFill/>
          <a:ln w="0">
            <a:noFill/>
          </a:ln>
        </p:spPr>
        <p:style>
          <a:lnRef idx="0"/>
          <a:fillRef idx="0"/>
          <a:effectRef idx="0"/>
          <a:fontRef idx="minor"/>
        </p:style>
        <p:txBody>
          <a:bodyPr lIns="90000" rIns="90000" tIns="46800" bIns="46800">
            <a:sp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Photo Credit: Udai Singh Pawar</a:t>
            </a:r>
            <a:endParaRPr b="0" lang="en-US" sz="1200" spc="-1" strike="noStrike">
              <a:solidFill>
                <a:srgbClr val="ffffff"/>
              </a:solidFill>
              <a:latin typeface="Arial"/>
            </a:endParaRPr>
          </a:p>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ffffff"/>
                </a:solidFill>
                <a:latin typeface="Arial"/>
              </a:rPr>
              <a:t>Sources: Udai Singh Pawar, Nimmi Rangaswamy, Thomas Smyth, Etc. </a:t>
            </a:r>
            <a:endParaRPr b="0" lang="en-US" sz="1200" spc="-1" strike="noStrike">
              <a:solidFill>
                <a:srgbClr val="ffffff"/>
              </a:solidFill>
              <a:latin typeface="Arial"/>
            </a:endParaRPr>
          </a:p>
        </p:txBody>
      </p:sp>
      <p:pic>
        <p:nvPicPr>
          <p:cNvPr id="203" name="Picture 3" descr=""/>
          <p:cNvPicPr/>
          <p:nvPr/>
        </p:nvPicPr>
        <p:blipFill>
          <a:blip r:embed="rId2"/>
          <a:stretch/>
        </p:blipFill>
        <p:spPr>
          <a:xfrm>
            <a:off x="609480" y="2438280"/>
            <a:ext cx="3757680" cy="2514600"/>
          </a:xfrm>
          <a:prstGeom prst="rect">
            <a:avLst/>
          </a:prstGeom>
          <a:ln w="15840">
            <a:solidFill>
              <a:srgbClr val="ffffff"/>
            </a:solidFill>
            <a:miter/>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13650</TotalTime>
  <Application>LibreOffice/7.1.1.2$Windows_X86_64 LibreOffice_project/fe0b08f4af1bacafe4c7ecc87ce55bb426164676</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Kentaro Toyama</dc:creator>
  <dc:description/>
  <dc:language>en-US</dc:language>
  <cp:lastModifiedBy>Kentaro Toyama</cp:lastModifiedBy>
  <dcterms:modified xsi:type="dcterms:W3CDTF">2010-08-25T18:54:25Z</dcterms:modified>
  <cp:revision>2475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